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2" r:id="rId4"/>
    <p:sldMasterId id="2147483677" r:id="rId5"/>
    <p:sldMasterId id="2147483679" r:id="rId6"/>
    <p:sldMasterId id="2147483684" r:id="rId7"/>
  </p:sldMasterIdLst>
  <p:notesMasterIdLst>
    <p:notesMasterId r:id="rId62"/>
  </p:notesMasterIdLst>
  <p:sldIdLst>
    <p:sldId id="264" r:id="rId8"/>
    <p:sldId id="265" r:id="rId9"/>
    <p:sldId id="266" r:id="rId10"/>
    <p:sldId id="267" r:id="rId11"/>
    <p:sldId id="319" r:id="rId12"/>
    <p:sldId id="320" r:id="rId13"/>
    <p:sldId id="368" r:id="rId14"/>
    <p:sldId id="323" r:id="rId15"/>
    <p:sldId id="369" r:id="rId16"/>
    <p:sldId id="326" r:id="rId17"/>
    <p:sldId id="327" r:id="rId18"/>
    <p:sldId id="356" r:id="rId19"/>
    <p:sldId id="370" r:id="rId20"/>
    <p:sldId id="371" r:id="rId21"/>
    <p:sldId id="372" r:id="rId22"/>
    <p:sldId id="332" r:id="rId23"/>
    <p:sldId id="333" r:id="rId24"/>
    <p:sldId id="334" r:id="rId25"/>
    <p:sldId id="335" r:id="rId26"/>
    <p:sldId id="336" r:id="rId27"/>
    <p:sldId id="35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73" r:id="rId43"/>
    <p:sldId id="353" r:id="rId44"/>
    <p:sldId id="354" r:id="rId45"/>
    <p:sldId id="358" r:id="rId46"/>
    <p:sldId id="359" r:id="rId47"/>
    <p:sldId id="360" r:id="rId48"/>
    <p:sldId id="361" r:id="rId49"/>
    <p:sldId id="362" r:id="rId50"/>
    <p:sldId id="363" r:id="rId51"/>
    <p:sldId id="364" r:id="rId52"/>
    <p:sldId id="365" r:id="rId53"/>
    <p:sldId id="366" r:id="rId54"/>
    <p:sldId id="269" r:id="rId55"/>
    <p:sldId id="257" r:id="rId56"/>
    <p:sldId id="258" r:id="rId57"/>
    <p:sldId id="259" r:id="rId58"/>
    <p:sldId id="260" r:id="rId59"/>
    <p:sldId id="262" r:id="rId60"/>
    <p:sldId id="26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inder" initials="EG" lastIdx="1" clrIdx="0">
    <p:extLst>
      <p:ext uri="{19B8F6BF-5375-455C-9EA6-DF929625EA0E}">
        <p15:presenceInfo xmlns:p15="http://schemas.microsoft.com/office/powerpoint/2012/main" userId="S-1-5-21-185688171-1413288329-1039276024-4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6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18" autoAdjust="0"/>
    <p:restoredTop sz="67920" autoAdjust="0"/>
  </p:normalViewPr>
  <p:slideViewPr>
    <p:cSldViewPr snapToGrid="0">
      <p:cViewPr varScale="1">
        <p:scale>
          <a:sx n="82" d="100"/>
          <a:sy n="82"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ABD97-9AFC-45EF-96FE-FFEBB3493861}"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BDC38-1B41-45C6-8E07-BACC46922CBD}" type="slidenum">
              <a:rPr lang="en-US" smtClean="0"/>
              <a:t>‹#›</a:t>
            </a:fld>
            <a:endParaRPr lang="en-US"/>
          </a:p>
        </p:txBody>
      </p:sp>
    </p:spTree>
    <p:extLst>
      <p:ext uri="{BB962C8B-B14F-4D97-AF65-F5344CB8AC3E}">
        <p14:creationId xmlns:p14="http://schemas.microsoft.com/office/powerpoint/2010/main" val="119312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Welcome </a:t>
            </a:r>
            <a:r>
              <a:rPr lang="en-US" altLang="en-US" dirty="0"/>
              <a:t>and thank you for joining us today for</a:t>
            </a:r>
            <a:r>
              <a:rPr lang="en-US" altLang="en-US" baseline="0" dirty="0"/>
              <a:t> our </a:t>
            </a:r>
            <a:r>
              <a:rPr lang="en-US" sz="1200" dirty="0" smtClean="0">
                <a:solidFill>
                  <a:srgbClr val="FFFFFF"/>
                </a:solidFill>
                <a:latin typeface="Century Gothic" panose="020B0502020202020204" pitchFamily="34" charset="0"/>
              </a:rPr>
              <a:t>Behavioral Health (ABA) Treatment Overview, Authorization &amp; Claims Training</a:t>
            </a:r>
            <a:r>
              <a:rPr lang="en-US" sz="1200" baseline="0" dirty="0" smtClean="0">
                <a:solidFill>
                  <a:srgbClr val="FFFFFF"/>
                </a:solidFill>
                <a:latin typeface="Century Gothic" panose="020B0502020202020204" pitchFamily="34" charset="0"/>
              </a:rPr>
              <a:t> where we will </a:t>
            </a:r>
            <a:r>
              <a:rPr lang="en-US" sz="1200" kern="1200" dirty="0" smtClean="0">
                <a:solidFill>
                  <a:schemeClr val="tx1"/>
                </a:solidFill>
                <a:effectLst/>
                <a:latin typeface="+mn-lt"/>
                <a:ea typeface="+mn-ea"/>
                <a:cs typeface="+mn-cs"/>
              </a:rPr>
              <a:t>review upcoming changes to your ABA contract regarding HCPCS codes and modifiers and the claims and authorization procedures associated. </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My name is Elizabeth Ginder and I am the Sr. Network Trainer here at CenCal Health and I will be your host throughout this training.    &lt;DETERMINE BEST APPROACH FOR INTROS&gt;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We are recording this training for future reference and you will receive a copy of the recording in the next couple of days.  In addition, we have included these slides as a handout in the training platform along with additional resources that are available to download right now.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12EC0F-8A67-404C-A41B-6CF16228C7D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241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(Andy) </a:t>
            </a:r>
            <a:r>
              <a:rPr lang="en-US" sz="2400" b="0" dirty="0"/>
              <a:t>Upon approval of the referral, please reach out to member within 10 business days to offer an appointment. </a:t>
            </a:r>
          </a:p>
          <a:p>
            <a:pPr lvl="1"/>
            <a:r>
              <a:rPr lang="en-US" sz="1800" b="0" dirty="0"/>
              <a:t>If you are unable to contact the member after 2 attempts, please contact the Referring Provider or PCP to inform.</a:t>
            </a:r>
          </a:p>
          <a:p>
            <a:pPr lvl="1"/>
            <a:r>
              <a:rPr lang="en-US" sz="1800" b="0" dirty="0"/>
              <a:t>If member requests to be re-directed to a different provider, please refer to Referring Provider or PCP to submit a new request for a new provider.</a:t>
            </a:r>
          </a:p>
          <a:p>
            <a:pPr lvl="1"/>
            <a:r>
              <a:rPr lang="en-US" sz="1800" dirty="0"/>
              <a:t>If you are unable to provide care due to availability or member’s schedule, please contact referring provider or PCP to inform. Referring provider or PCP will submit new request with new provider.</a:t>
            </a:r>
            <a:endParaRPr lang="en-US" sz="18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47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a:t>
            </a:r>
            <a:r>
              <a:rPr lang="en-US" sz="2400" b="0" dirty="0"/>
              <a:t>Once a referral is received, the ABA provider is required to submit a Treatment Authorization Request (TAR) requesting </a:t>
            </a:r>
            <a:r>
              <a:rPr lang="en-US" sz="2400" u="sng" dirty="0"/>
              <a:t>up to </a:t>
            </a:r>
            <a:r>
              <a:rPr lang="en-US" sz="2400" b="0" dirty="0"/>
              <a:t>10 hours (H0031) for an FBA.</a:t>
            </a:r>
          </a:p>
          <a:p>
            <a:pPr lvl="1"/>
            <a:r>
              <a:rPr lang="en-US" sz="2000" dirty="0">
                <a:solidFill>
                  <a:schemeClr val="accent2"/>
                </a:solidFill>
              </a:rPr>
              <a:t>The authorization period is 60 days</a:t>
            </a:r>
            <a:endParaRPr lang="en-US" sz="2000" b="0" dirty="0">
              <a:solidFill>
                <a:schemeClr val="accent2"/>
              </a:solidFill>
            </a:endParaRPr>
          </a:p>
          <a:p>
            <a:pPr lvl="1"/>
            <a:r>
              <a:rPr lang="en-US" sz="2000" dirty="0">
                <a:solidFill>
                  <a:schemeClr val="accent2"/>
                </a:solidFill>
              </a:rPr>
              <a:t>Approved TAR’s are available for providers to print through the Provider Portal. </a:t>
            </a:r>
            <a:endParaRPr lang="en-US" sz="2000" dirty="0">
              <a:solidFill>
                <a:srgbClr val="0070C0"/>
              </a:solidFill>
            </a:endParaRPr>
          </a:p>
          <a:p>
            <a:pPr marL="747713" lvl="2" indent="-234950"/>
            <a:r>
              <a:rPr lang="en-US" dirty="0">
                <a:solidFill>
                  <a:srgbClr val="0070C0"/>
                </a:solidFill>
              </a:rPr>
              <a:t>Authorization extensions should be sent directly to BH department</a:t>
            </a:r>
          </a:p>
          <a:p>
            <a:pPr marL="1204913" lvl="3" indent="-234950"/>
            <a:r>
              <a:rPr lang="en-US" dirty="0">
                <a:solidFill>
                  <a:srgbClr val="0070C0"/>
                </a:solidFill>
              </a:rPr>
              <a:t>Reference original authorization</a:t>
            </a:r>
          </a:p>
          <a:p>
            <a:pPr marL="1204913" lvl="3" indent="-234950"/>
            <a:r>
              <a:rPr lang="en-US" dirty="0">
                <a:solidFill>
                  <a:srgbClr val="0070C0"/>
                </a:solidFill>
              </a:rPr>
              <a:t>Extensions will be for 60 additional days</a:t>
            </a:r>
          </a:p>
          <a:p>
            <a:pPr marL="747713" lvl="2" indent="-234950"/>
            <a:r>
              <a:rPr lang="en-US" dirty="0">
                <a:solidFill>
                  <a:srgbClr val="0070C0"/>
                </a:solidFill>
              </a:rPr>
              <a:t>Requests for more than 10 hours will be reviewed for medical necessity and clinical appropriateness. </a:t>
            </a:r>
          </a:p>
          <a:p>
            <a:pPr marL="1204913" lvl="3" indent="-234950"/>
            <a:r>
              <a:rPr lang="en-US" dirty="0">
                <a:solidFill>
                  <a:srgbClr val="0070C0"/>
                </a:solidFill>
              </a:rPr>
              <a:t>Please send clinical justification with authorization request</a:t>
            </a:r>
          </a:p>
          <a:p>
            <a:r>
              <a:rPr lang="en-US" dirty="0"/>
              <a:t>I’ll now transition to Martha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51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Martha Thank you Andy, lets review Authorization Requests.</a:t>
            </a:r>
          </a:p>
          <a:p>
            <a:endParaRPr lang="en-US" dirty="0"/>
          </a:p>
        </p:txBody>
      </p:sp>
      <p:sp>
        <p:nvSpPr>
          <p:cNvPr id="4" name="Slide Number Placeholder 3"/>
          <p:cNvSpPr>
            <a:spLocks noGrp="1"/>
          </p:cNvSpPr>
          <p:nvPr>
            <p:ph type="sldNum" sz="quarter" idx="10"/>
          </p:nvPr>
        </p:nvSpPr>
        <p:spPr/>
        <p:txBody>
          <a:bodyPr/>
          <a:lstStyle/>
          <a:p>
            <a:fld id="{069BDC38-1B41-45C6-8E07-BACC46922CBD}" type="slidenum">
              <a:rPr lang="en-US" smtClean="0"/>
              <a:t>12</a:t>
            </a:fld>
            <a:endParaRPr lang="en-US"/>
          </a:p>
        </p:txBody>
      </p:sp>
    </p:spTree>
    <p:extLst>
      <p:ext uri="{BB962C8B-B14F-4D97-AF65-F5344CB8AC3E}">
        <p14:creationId xmlns:p14="http://schemas.microsoft.com/office/powerpoint/2010/main" val="1403571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p>
          <a:p>
            <a:r>
              <a:rPr lang="en-US" dirty="0" smtClean="0"/>
              <a:t>We will now review the minimum requirements of all FBA’s as outlined in DHCS All Plan Letter 19-014. </a:t>
            </a:r>
          </a:p>
          <a:p>
            <a:r>
              <a:rPr lang="en-US" dirty="0" smtClean="0"/>
              <a:t>All FBA’s and Progress Reports must include: </a:t>
            </a:r>
          </a:p>
          <a:p>
            <a:pPr marL="747713" lvl="2" indent="-234950"/>
            <a:r>
              <a:rPr lang="en-US" dirty="0" smtClean="0"/>
              <a:t>A description of the Member Information (reason for referral, brief background information, demographics, living situation, health and medical information, school information, home information including current services and activities)</a:t>
            </a:r>
          </a:p>
          <a:p>
            <a:pPr marL="747713" lvl="2" indent="-234950"/>
            <a:r>
              <a:rPr lang="en-US" b="0" dirty="0" smtClean="0"/>
              <a:t>A clinical Interview</a:t>
            </a:r>
          </a:p>
          <a:p>
            <a:pPr marL="747713" lvl="2" indent="-234950"/>
            <a:r>
              <a:rPr lang="en-US" dirty="0" smtClean="0"/>
              <a:t>A S</a:t>
            </a:r>
            <a:r>
              <a:rPr lang="en-US" b="0" dirty="0" smtClean="0"/>
              <a:t>tandardized Assessment-CenCal Requires one every review period</a:t>
            </a:r>
          </a:p>
          <a:p>
            <a:pPr marL="747713" lvl="2" indent="-234950"/>
            <a:r>
              <a:rPr lang="en-US" b="0" dirty="0" smtClean="0"/>
              <a:t>Assessment procedures and </a:t>
            </a:r>
            <a:r>
              <a:rPr lang="en-US" dirty="0" smtClean="0"/>
              <a:t>r</a:t>
            </a:r>
            <a:r>
              <a:rPr lang="en-US" b="0" dirty="0" smtClean="0"/>
              <a:t>esults</a:t>
            </a:r>
          </a:p>
          <a:p>
            <a:pPr marL="747713" lvl="2" indent="-234950"/>
            <a:r>
              <a:rPr lang="en-US" dirty="0" smtClean="0"/>
              <a:t>Use of evidenced based BHT services that are described in procedures</a:t>
            </a:r>
          </a:p>
          <a:p>
            <a:pPr marL="747713" lvl="2" indent="-234950"/>
            <a:r>
              <a:rPr lang="en-US" b="0" dirty="0" smtClean="0"/>
              <a:t>Indicate member availabi</a:t>
            </a:r>
            <a:r>
              <a:rPr lang="en-US" dirty="0" smtClean="0"/>
              <a:t>lity for BHT services (include consideration of school attendance, parent availability, activities, and required schooling if home schooled).</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18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p>
          <a:p>
            <a:pPr marL="747713" lvl="2" indent="-234950"/>
            <a:r>
              <a:rPr lang="en-US" dirty="0" smtClean="0"/>
              <a:t>Clearly show </a:t>
            </a:r>
            <a:r>
              <a:rPr lang="en-US" b="1" u="sng" dirty="0" smtClean="0"/>
              <a:t>individualized</a:t>
            </a:r>
            <a:r>
              <a:rPr lang="en-US" dirty="0" smtClean="0"/>
              <a:t>, </a:t>
            </a:r>
            <a:r>
              <a:rPr lang="en-US" b="1" u="sng" dirty="0" smtClean="0"/>
              <a:t>specific</a:t>
            </a:r>
            <a:r>
              <a:rPr lang="en-US" dirty="0" smtClean="0"/>
              <a:t>, </a:t>
            </a:r>
            <a:r>
              <a:rPr lang="en-US" b="1" u="sng" dirty="0" smtClean="0"/>
              <a:t>measurable</a:t>
            </a:r>
            <a:r>
              <a:rPr lang="en-US" dirty="0" smtClean="0"/>
              <a:t> goals and objectives with </a:t>
            </a:r>
            <a:r>
              <a:rPr lang="en-US" b="1" dirty="0" smtClean="0"/>
              <a:t>DATES</a:t>
            </a:r>
            <a:r>
              <a:rPr lang="en-US" dirty="0" smtClean="0"/>
              <a:t> of when goals are anticipated to be met.</a:t>
            </a:r>
          </a:p>
          <a:p>
            <a:pPr marL="747713" lvl="2" indent="-234950"/>
            <a:r>
              <a:rPr lang="en-US" b="0" dirty="0" smtClean="0"/>
              <a:t>Short term goals with dates*must be clearly labeled </a:t>
            </a:r>
            <a:r>
              <a:rPr lang="en-US" b="1" dirty="0" smtClean="0">
                <a:solidFill>
                  <a:srgbClr val="00B0F0"/>
                </a:solidFill>
              </a:rPr>
              <a:t>“Short Term Goals”</a:t>
            </a:r>
          </a:p>
          <a:p>
            <a:pPr marL="747713" lvl="2" indent="-234950"/>
            <a:r>
              <a:rPr lang="en-US" dirty="0" smtClean="0"/>
              <a:t>Intermediate goals with dates*must be clearly labeled </a:t>
            </a:r>
            <a:r>
              <a:rPr lang="en-US" b="1" dirty="0" smtClean="0">
                <a:solidFill>
                  <a:srgbClr val="00B0F0"/>
                </a:solidFill>
              </a:rPr>
              <a:t>“Intermediate Goals”</a:t>
            </a:r>
          </a:p>
          <a:p>
            <a:pPr marL="747713" lvl="2" indent="-234950"/>
            <a:r>
              <a:rPr lang="en-US" b="0" dirty="0" smtClean="0"/>
              <a:t>Long term goals with dates*must be clearly labeled </a:t>
            </a:r>
            <a:r>
              <a:rPr lang="en-US" b="1" dirty="0" smtClean="0">
                <a:solidFill>
                  <a:srgbClr val="00B0F0"/>
                </a:solidFill>
              </a:rPr>
              <a:t>“Long Term Goals”</a:t>
            </a:r>
          </a:p>
          <a:p>
            <a:pPr marL="747713" lvl="2" indent="-234950"/>
            <a:r>
              <a:rPr lang="en-US" dirty="0" smtClean="0"/>
              <a:t>Outcome measurement assessment criteria must be clearly stated to measure achievement of behavioral objectives (Should not be copied and pasted).</a:t>
            </a:r>
          </a:p>
          <a:p>
            <a:pPr marL="747713" lvl="2" indent="-234950"/>
            <a:r>
              <a:rPr lang="en-US" dirty="0" smtClean="0"/>
              <a:t>Indicate c</a:t>
            </a:r>
            <a:r>
              <a:rPr lang="en-US" b="0" dirty="0" smtClean="0"/>
              <a:t>urrent level of baseline, behavior parent is expected to demonstrate including condition under which it must be demonstrated and mastery criteria.  </a:t>
            </a:r>
          </a:p>
          <a:p>
            <a:pPr marL="1371600" lvl="3" indent="-401637"/>
            <a:r>
              <a:rPr lang="en-US" dirty="0" smtClean="0"/>
              <a:t>Include Date of introduction                   ▪ Include Specific plan for generalization</a:t>
            </a:r>
          </a:p>
          <a:p>
            <a:pPr marL="1204913" lvl="3" indent="-234950"/>
            <a:r>
              <a:rPr lang="en-US" b="0" dirty="0" smtClean="0"/>
              <a:t>   Include estimated date of mastery        ▪ Include Progress</a:t>
            </a:r>
          </a:p>
          <a:p>
            <a:pPr marL="1204913" lvl="3" indent="-234950"/>
            <a:r>
              <a:rPr lang="en-US" b="0" dirty="0" smtClean="0"/>
              <a:t>    Indicate any revised or new </a:t>
            </a:r>
            <a:r>
              <a:rPr lang="en-US" dirty="0" smtClean="0"/>
              <a:t>g</a:t>
            </a:r>
            <a:r>
              <a:rPr lang="en-US" b="0" dirty="0" smtClean="0"/>
              <a:t>oals</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20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p>
          <a:p>
            <a:pPr marL="747713" lvl="2" indent="-234950"/>
            <a:r>
              <a:rPr lang="en-US" dirty="0" smtClean="0"/>
              <a:t>Provider must use evidence based BHT services according to National ABA Guidelines and Industry Standards</a:t>
            </a:r>
          </a:p>
          <a:p>
            <a:pPr marL="512763" lvl="2" indent="0">
              <a:buNone/>
            </a:pPr>
            <a:r>
              <a:rPr lang="en-US" b="0" dirty="0" smtClean="0"/>
              <a:t>The Treatment Plan clearly identifies:</a:t>
            </a:r>
          </a:p>
          <a:p>
            <a:pPr marL="855663" lvl="2" indent="-342900"/>
            <a:r>
              <a:rPr lang="en-US" dirty="0" smtClean="0"/>
              <a:t>The service type</a:t>
            </a:r>
          </a:p>
          <a:p>
            <a:pPr marL="855663" lvl="2" indent="-342900"/>
            <a:r>
              <a:rPr lang="en-US" b="0" dirty="0" smtClean="0"/>
              <a:t>Number of hours to directive services</a:t>
            </a:r>
          </a:p>
          <a:p>
            <a:pPr marL="855663" lvl="2" indent="-342900"/>
            <a:r>
              <a:rPr lang="en-US" dirty="0" smtClean="0"/>
              <a:t>Observation</a:t>
            </a:r>
          </a:p>
          <a:p>
            <a:pPr marL="855663" lvl="2" indent="-342900"/>
            <a:r>
              <a:rPr lang="en-US" b="0" dirty="0" smtClean="0"/>
              <a:t>Direction</a:t>
            </a:r>
          </a:p>
          <a:p>
            <a:pPr marL="855663" lvl="2" indent="-342900"/>
            <a:r>
              <a:rPr lang="en-US" dirty="0" smtClean="0"/>
              <a:t>Parent/guardian training, support and participation to achieve goals and objectives (this should align for requests for units of S5111)</a:t>
            </a:r>
          </a:p>
          <a:p>
            <a:pPr marL="855663" lvl="2" indent="-342900"/>
            <a:r>
              <a:rPr lang="en-US" b="0" dirty="0" smtClean="0"/>
              <a:t>Frequency at </a:t>
            </a:r>
            <a:r>
              <a:rPr lang="en-US" dirty="0" smtClean="0"/>
              <a:t>which the member’s progress is being measured and reported for </a:t>
            </a:r>
            <a:r>
              <a:rPr lang="en-US" b="1" i="1" dirty="0" smtClean="0"/>
              <a:t>each individual BHT service provider</a:t>
            </a:r>
            <a:r>
              <a:rPr lang="en-US" dirty="0" smtClean="0"/>
              <a:t> is responsible for delivering the services</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73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pPr marL="747713" lvl="2" indent="-234950"/>
            <a:r>
              <a:rPr lang="en-US" b="0" dirty="0"/>
              <a:t>Clearly identify an individualized transition plan that is specific and measurable. (Do not copy and paste)</a:t>
            </a:r>
          </a:p>
          <a:p>
            <a:pPr marL="747713" lvl="2" indent="-234950"/>
            <a:r>
              <a:rPr lang="en-US" dirty="0"/>
              <a:t>Includes a crisis plan (Do not copy and paste)</a:t>
            </a:r>
          </a:p>
          <a:p>
            <a:pPr marL="747713" lvl="2" indent="-234950"/>
            <a:r>
              <a:rPr lang="en-US" b="0" dirty="0"/>
              <a:t>Care Coordination </a:t>
            </a:r>
            <a:r>
              <a:rPr lang="en-US" dirty="0"/>
              <a:t>with schools to ensure services and goals are not duplicated.</a:t>
            </a:r>
          </a:p>
          <a:p>
            <a:pPr marL="747713" lvl="2" indent="-234950"/>
            <a:r>
              <a:rPr lang="en-US" b="0" dirty="0"/>
              <a:t>Care Coordination with other specialists (OT/ST/Therapy</a:t>
            </a:r>
            <a:r>
              <a:rPr lang="en-US" dirty="0"/>
              <a:t>) to ensure services work together for member’s care.</a:t>
            </a:r>
          </a:p>
          <a:p>
            <a:pPr marL="747713" lvl="2" indent="-234950"/>
            <a:r>
              <a:rPr lang="en-US" b="0" dirty="0"/>
              <a:t>Deliver services in a home or community based setting. </a:t>
            </a:r>
          </a:p>
          <a:p>
            <a:pPr marL="1204913" lvl="3" indent="-234950"/>
            <a:r>
              <a:rPr lang="en-US" dirty="0"/>
              <a:t>Must include clinical justification for hours provided at day care or school. </a:t>
            </a:r>
          </a:p>
          <a:p>
            <a:pPr marL="1204913" lvl="3" indent="-234950"/>
            <a:r>
              <a:rPr lang="en-US" b="0" dirty="0"/>
              <a:t>Must not assume to provide school-based ABA services, these are a responsibility of the school</a:t>
            </a:r>
          </a:p>
          <a:p>
            <a:pPr marL="1204913" lvl="3" indent="-234950"/>
            <a:r>
              <a:rPr lang="en-US" dirty="0"/>
              <a:t>Must include schools written approval</a:t>
            </a:r>
          </a:p>
          <a:p>
            <a:pPr marL="1204913" lvl="3" indent="-234950"/>
            <a:r>
              <a:rPr lang="en-US" b="0" dirty="0"/>
              <a:t>Must be in proportion to home and community hours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2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pPr marL="747713" lvl="2" indent="-234950"/>
            <a:r>
              <a:rPr lang="en-US" dirty="0"/>
              <a:t>Request for treatment hours must consider the following when requesting treatment hours:</a:t>
            </a:r>
          </a:p>
          <a:p>
            <a:pPr marL="1204913" lvl="3" indent="-234950"/>
            <a:r>
              <a:rPr lang="en-US" b="0" dirty="0"/>
              <a:t>Members age</a:t>
            </a:r>
          </a:p>
          <a:p>
            <a:pPr marL="1204913" lvl="3" indent="-234950"/>
            <a:r>
              <a:rPr lang="en-US" dirty="0"/>
              <a:t>Parent participation and availability</a:t>
            </a:r>
          </a:p>
          <a:p>
            <a:pPr marL="1204913" lvl="3" indent="-234950"/>
            <a:r>
              <a:rPr lang="en-US" b="0" dirty="0"/>
              <a:t>School attendance requirements (for homeschooled children)and school schedule</a:t>
            </a:r>
          </a:p>
          <a:p>
            <a:pPr marL="1204913" lvl="3" indent="-234950"/>
            <a:r>
              <a:rPr lang="en-US" dirty="0"/>
              <a:t>Other daily activities</a:t>
            </a:r>
          </a:p>
          <a:p>
            <a:pPr marL="747713" lvl="2" indent="-234950"/>
            <a:r>
              <a:rPr lang="en-US" b="0" dirty="0"/>
              <a:t>Include an individualized exit and discharge plan (do not copy and paste). </a:t>
            </a:r>
          </a:p>
          <a:p>
            <a:pPr marL="1204913" lvl="3" indent="-234950"/>
            <a:r>
              <a:rPr lang="en-US" dirty="0"/>
              <a:t>Please include specific criteria and anticipated date of discharge</a:t>
            </a:r>
          </a:p>
          <a:p>
            <a:pPr marL="1662113" lvl="4" indent="-234950"/>
            <a:r>
              <a:rPr lang="en-US" b="0" dirty="0"/>
              <a:t>Date of discharge can be amended with each progress report</a:t>
            </a:r>
          </a:p>
          <a:p>
            <a:pPr marL="747713" lvl="2" indent="-234950"/>
            <a:r>
              <a:rPr lang="en-US" dirty="0"/>
              <a:t>Parent Signature Required</a:t>
            </a:r>
          </a:p>
          <a:p>
            <a:pPr marL="1204913" lvl="3" indent="-234950"/>
            <a:r>
              <a:rPr lang="en-US" b="0" dirty="0"/>
              <a:t>Can be done electronically</a:t>
            </a:r>
          </a:p>
          <a:p>
            <a:pPr marL="747713" lvl="2" indent="-234950"/>
            <a:r>
              <a:rPr lang="en-US" dirty="0"/>
              <a:t>BCBA Signature Required</a:t>
            </a:r>
          </a:p>
          <a:p>
            <a:pPr marL="747713" lvl="2" indent="-234950"/>
            <a:endParaRPr lang="en-US" dirty="0"/>
          </a:p>
          <a:p>
            <a:pPr marL="747713" lvl="2" indent="-234950"/>
            <a:r>
              <a:rPr lang="en-US" dirty="0"/>
              <a:t>I am going to hand off to Clara to review provider responsibilities.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6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 Thank you Andy, lets review Authorization Requests.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601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r>
              <a:rPr lang="en-US" dirty="0"/>
              <a:t>Please submit authorization requests no less than 14 days to the expiration date. Please do not submit more than 30 days before the auth ended. If a provider fails to submit at least 14 days before the auth ends, we will be unable to prioritize this request among the other requests submitted timely.</a:t>
            </a:r>
          </a:p>
          <a:p>
            <a:pPr marL="855663" lvl="2" indent="-342900"/>
            <a:r>
              <a:rPr lang="en-US" sz="1400" dirty="0">
                <a:solidFill>
                  <a:srgbClr val="0070C0"/>
                </a:solidFill>
              </a:rPr>
              <a:t>Updated templates will be available on the Provider Webpage as well as a link will be available through the Provider Portal. </a:t>
            </a:r>
          </a:p>
          <a:p>
            <a:pPr marL="341313" lvl="1" indent="-285750"/>
            <a:r>
              <a:rPr lang="en-US" sz="2000" dirty="0">
                <a:solidFill>
                  <a:srgbClr val="0070C0"/>
                </a:solidFill>
              </a:rPr>
              <a:t>Each authorization request m</a:t>
            </a:r>
            <a:r>
              <a:rPr lang="en-US" sz="2000" b="0" dirty="0">
                <a:solidFill>
                  <a:srgbClr val="0070C0"/>
                </a:solidFill>
              </a:rPr>
              <a:t>ust include</a:t>
            </a:r>
          </a:p>
          <a:p>
            <a:pPr marL="798513" lvl="2" indent="-285750"/>
            <a:r>
              <a:rPr lang="en-US" sz="1800" dirty="0">
                <a:solidFill>
                  <a:srgbClr val="0070C0"/>
                </a:solidFill>
              </a:rPr>
              <a:t>A UM Authorization form (if submitted by fax or secure link) with all HCPC codes listed </a:t>
            </a:r>
          </a:p>
          <a:p>
            <a:pPr marL="1255713" lvl="3" indent="-285750"/>
            <a:r>
              <a:rPr lang="en-US" sz="1600" dirty="0">
                <a:solidFill>
                  <a:srgbClr val="0070C0"/>
                </a:solidFill>
              </a:rPr>
              <a:t>Please list on separate lines indirect and direct supervision units requested</a:t>
            </a:r>
          </a:p>
          <a:p>
            <a:pPr marL="798513" lvl="2" indent="-285750"/>
            <a:r>
              <a:rPr lang="en-US" sz="1800" dirty="0">
                <a:solidFill>
                  <a:srgbClr val="0070C0"/>
                </a:solidFill>
              </a:rPr>
              <a:t>Service Logs </a:t>
            </a:r>
          </a:p>
          <a:p>
            <a:pPr marL="798513" lvl="2" indent="-285750"/>
            <a:r>
              <a:rPr lang="en-US" sz="1800" b="0" dirty="0">
                <a:solidFill>
                  <a:srgbClr val="0070C0"/>
                </a:solidFill>
              </a:rPr>
              <a:t>An updated </a:t>
            </a:r>
            <a:r>
              <a:rPr lang="en-US" sz="1800" dirty="0">
                <a:solidFill>
                  <a:srgbClr val="0070C0"/>
                </a:solidFill>
              </a:rPr>
              <a:t>Treatment Plan</a:t>
            </a:r>
          </a:p>
          <a:p>
            <a:pPr marL="798513" lvl="2" indent="-285750"/>
            <a:r>
              <a:rPr lang="en-US" sz="1800" b="0" dirty="0">
                <a:solidFill>
                  <a:srgbClr val="0070C0"/>
                </a:solidFill>
              </a:rPr>
              <a:t>One standardized assessment per review period to triangulate observations with fo</a:t>
            </a:r>
            <a:r>
              <a:rPr lang="en-US" sz="1800" dirty="0">
                <a:solidFill>
                  <a:srgbClr val="0070C0"/>
                </a:solidFill>
              </a:rPr>
              <a:t>rmal data measures</a:t>
            </a:r>
          </a:p>
          <a:p>
            <a:pPr marL="798513" lvl="2" indent="-285750"/>
            <a:r>
              <a:rPr lang="en-US" sz="1600" b="0" dirty="0">
                <a:solidFill>
                  <a:srgbClr val="FF0000"/>
                </a:solidFill>
              </a:rPr>
              <a:t>You may use your own template if it </a:t>
            </a:r>
            <a:r>
              <a:rPr lang="en-US" sz="1600" dirty="0">
                <a:solidFill>
                  <a:srgbClr val="FF0000"/>
                </a:solidFill>
              </a:rPr>
              <a:t>meets the minimum requirements</a:t>
            </a:r>
          </a:p>
          <a:p>
            <a:pPr marL="512763" lvl="2" indent="0">
              <a:buNone/>
            </a:pPr>
            <a:r>
              <a:rPr lang="en-US" sz="1600" dirty="0">
                <a:solidFill>
                  <a:srgbClr val="FF0000"/>
                </a:solidFill>
              </a:rPr>
              <a:t>     Please submit for approval by 7/25/2022 to Dr. Bowers, Director of Behavioral Health, sbowers@cencalhealth.org</a:t>
            </a:r>
            <a:endParaRPr lang="en-US" sz="1600"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39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a:t>
            </a:r>
            <a:r>
              <a:rPr lang="en-US" altLang="en-US" dirty="0"/>
              <a:t>Before we get started I would like to go over a few house keeping items so you know how to participate in this event, you should see an attendee control pane on your screen, and you will have the opportunity to submit questions by typing into the question panel at any time, all of your audio is on mute so if you have questions or concerns please use the questions tool.  Our team will leave time at the end to address any of your questions that you enter throughout the event during Q&amp;A.</a:t>
            </a:r>
          </a:p>
          <a:p>
            <a:endParaRPr lang="en-US" altLang="en-US" dirty="0">
              <a:solidFill>
                <a:srgbClr val="0070C0"/>
              </a:solidFill>
              <a:latin typeface="Century Gothic" panose="020B0502020202020204" pitchFamily="34" charset="0"/>
            </a:endParaRPr>
          </a:p>
          <a:p>
            <a:endParaRPr lang="en-US" altLang="en-US" dirty="0" smtClean="0">
              <a:solidFill>
                <a:srgbClr val="0070C0"/>
              </a:solidFill>
              <a:latin typeface="Century Gothic" panose="020B0502020202020204" pitchFamily="34" charset="0"/>
            </a:endParaRPr>
          </a:p>
          <a:p>
            <a:endParaRPr lang="en-US" altLang="en-US" dirty="0">
              <a:solidFill>
                <a:srgbClr val="0070C0"/>
              </a:solidFill>
              <a:latin typeface="Century Gothic" panose="020B050202020202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B2F1E5-04AD-4812-AA6A-DB6C9CE5872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6028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pPr marL="341313" lvl="1" indent="-285750"/>
            <a:r>
              <a:rPr lang="en-US" sz="2000" dirty="0" smtClean="0">
                <a:solidFill>
                  <a:srgbClr val="0070C0"/>
                </a:solidFill>
              </a:rPr>
              <a:t>Each </a:t>
            </a:r>
            <a:r>
              <a:rPr lang="en-US" sz="2000" dirty="0">
                <a:solidFill>
                  <a:srgbClr val="0070C0"/>
                </a:solidFill>
              </a:rPr>
              <a:t>authorization request m</a:t>
            </a:r>
            <a:r>
              <a:rPr lang="en-US" sz="2000" b="0" dirty="0">
                <a:solidFill>
                  <a:srgbClr val="0070C0"/>
                </a:solidFill>
              </a:rPr>
              <a:t>ust include</a:t>
            </a:r>
          </a:p>
          <a:p>
            <a:pPr marL="798513" lvl="2" indent="-285750"/>
            <a:r>
              <a:rPr lang="en-US" sz="1800" dirty="0" smtClean="0">
                <a:solidFill>
                  <a:srgbClr val="0070C0"/>
                </a:solidFill>
              </a:rPr>
              <a:t>- A </a:t>
            </a:r>
            <a:r>
              <a:rPr lang="en-US" sz="1800" dirty="0">
                <a:solidFill>
                  <a:srgbClr val="0070C0"/>
                </a:solidFill>
              </a:rPr>
              <a:t>UM Authorization form (if submitted by fax or secure link) with all HCPC codes listed </a:t>
            </a:r>
          </a:p>
          <a:p>
            <a:pPr marL="1255713" lvl="3" indent="-285750"/>
            <a:r>
              <a:rPr lang="en-US" sz="1600" dirty="0">
                <a:solidFill>
                  <a:srgbClr val="0070C0"/>
                </a:solidFill>
              </a:rPr>
              <a:t>Please list on separate lines indirect and direct supervision units requested</a:t>
            </a:r>
          </a:p>
          <a:p>
            <a:pPr marL="798513" lvl="2" indent="-285750"/>
            <a:r>
              <a:rPr lang="en-US" sz="1800" dirty="0" smtClean="0">
                <a:solidFill>
                  <a:srgbClr val="0070C0"/>
                </a:solidFill>
              </a:rPr>
              <a:t>- Service </a:t>
            </a:r>
            <a:r>
              <a:rPr lang="en-US" sz="1800" dirty="0">
                <a:solidFill>
                  <a:srgbClr val="0070C0"/>
                </a:solidFill>
              </a:rPr>
              <a:t>Logs </a:t>
            </a:r>
          </a:p>
          <a:p>
            <a:pPr marL="798513" lvl="2" indent="-285750"/>
            <a:r>
              <a:rPr lang="en-US" sz="1800" b="0" dirty="0" smtClean="0">
                <a:solidFill>
                  <a:srgbClr val="0070C0"/>
                </a:solidFill>
              </a:rPr>
              <a:t>- An </a:t>
            </a:r>
            <a:r>
              <a:rPr lang="en-US" sz="1800" b="0" dirty="0">
                <a:solidFill>
                  <a:srgbClr val="0070C0"/>
                </a:solidFill>
              </a:rPr>
              <a:t>updated </a:t>
            </a:r>
            <a:r>
              <a:rPr lang="en-US" sz="1800" dirty="0">
                <a:solidFill>
                  <a:srgbClr val="0070C0"/>
                </a:solidFill>
              </a:rPr>
              <a:t>Treatment Plan</a:t>
            </a:r>
          </a:p>
          <a:p>
            <a:pPr marL="798513" lvl="2" indent="-285750"/>
            <a:r>
              <a:rPr lang="en-US" sz="1800" b="0" dirty="0" smtClean="0">
                <a:solidFill>
                  <a:srgbClr val="0070C0"/>
                </a:solidFill>
              </a:rPr>
              <a:t>- One </a:t>
            </a:r>
            <a:r>
              <a:rPr lang="en-US" sz="1800" b="0" dirty="0">
                <a:solidFill>
                  <a:srgbClr val="0070C0"/>
                </a:solidFill>
              </a:rPr>
              <a:t>standardized assessment per review period to triangulate observations with fo</a:t>
            </a:r>
            <a:r>
              <a:rPr lang="en-US" sz="1800" dirty="0">
                <a:solidFill>
                  <a:srgbClr val="0070C0"/>
                </a:solidFill>
              </a:rPr>
              <a:t>rmal data measures</a:t>
            </a:r>
          </a:p>
          <a:p>
            <a:pPr marL="798513" lvl="2" indent="-285750"/>
            <a:r>
              <a:rPr lang="en-US" sz="1600" b="0" dirty="0" smtClean="0">
                <a:solidFill>
                  <a:srgbClr val="FF0000"/>
                </a:solidFill>
              </a:rPr>
              <a:t>- You </a:t>
            </a:r>
            <a:r>
              <a:rPr lang="en-US" sz="1600" b="0" dirty="0">
                <a:solidFill>
                  <a:srgbClr val="FF0000"/>
                </a:solidFill>
              </a:rPr>
              <a:t>may use your own template if it </a:t>
            </a:r>
            <a:r>
              <a:rPr lang="en-US" sz="1600" dirty="0">
                <a:solidFill>
                  <a:srgbClr val="FF0000"/>
                </a:solidFill>
              </a:rPr>
              <a:t>meets the minimum requirements</a:t>
            </a:r>
          </a:p>
          <a:p>
            <a:pPr marL="512763" lvl="2" indent="0">
              <a:buNone/>
            </a:pPr>
            <a:r>
              <a:rPr lang="en-US" sz="1600" dirty="0">
                <a:solidFill>
                  <a:srgbClr val="FF0000"/>
                </a:solidFill>
              </a:rPr>
              <a:t>     Please submit for approval by 7/25/2022 to Dr. Bowers, Director of Behavioral Health, sbowers@cencalhealth.org</a:t>
            </a:r>
            <a:endParaRPr lang="en-US" sz="1600"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296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Clara, thank you. Let’s now review provider responsibilities.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BDC38-1B41-45C6-8E07-BACC46922C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426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pPr marL="290513" lvl="1" indent="-234950"/>
            <a:r>
              <a:rPr lang="en-US" sz="2800" dirty="0">
                <a:solidFill>
                  <a:srgbClr val="0070C0"/>
                </a:solidFill>
              </a:rPr>
              <a:t>BHT services must be delivered according to the approved treatment plan.</a:t>
            </a:r>
          </a:p>
          <a:p>
            <a:pPr marL="55563" lvl="1" indent="0">
              <a:buNone/>
            </a:pPr>
            <a:endParaRPr lang="en-US" sz="2800" dirty="0">
              <a:solidFill>
                <a:srgbClr val="0070C0"/>
              </a:solidFill>
            </a:endParaRPr>
          </a:p>
          <a:p>
            <a:pPr marL="290513" lvl="1" indent="-234950"/>
            <a:r>
              <a:rPr lang="en-US" sz="2800" b="0" dirty="0">
                <a:solidFill>
                  <a:srgbClr val="0070C0"/>
                </a:solidFill>
              </a:rPr>
              <a:t>Parent participation is </a:t>
            </a:r>
            <a:r>
              <a:rPr lang="en-US" sz="2800" b="1" u="sng" dirty="0">
                <a:solidFill>
                  <a:srgbClr val="0070C0"/>
                </a:solidFill>
              </a:rPr>
              <a:t>required</a:t>
            </a:r>
            <a:r>
              <a:rPr lang="en-US" sz="2800" b="0" dirty="0">
                <a:solidFill>
                  <a:srgbClr val="0070C0"/>
                </a:solidFill>
              </a:rPr>
              <a:t> and part of </a:t>
            </a:r>
            <a:r>
              <a:rPr lang="en-US" sz="2800" b="0" dirty="0" err="1">
                <a:solidFill>
                  <a:srgbClr val="0070C0"/>
                </a:solidFill>
              </a:rPr>
              <a:t>CenCal’s</a:t>
            </a:r>
            <a:r>
              <a:rPr lang="en-US" sz="2800" b="0" dirty="0">
                <a:solidFill>
                  <a:srgbClr val="0070C0"/>
                </a:solidFill>
              </a:rPr>
              <a:t> model of care for BHT services. </a:t>
            </a:r>
          </a:p>
          <a:p>
            <a:pPr marL="747713" lvl="2" indent="-234950"/>
            <a:r>
              <a:rPr lang="en-US" i="1" dirty="0">
                <a:solidFill>
                  <a:srgbClr val="0070C0"/>
                </a:solidFill>
              </a:rPr>
              <a:t>Credible studies and industry standards support that parent participation is associated with improved outcomes.</a:t>
            </a:r>
            <a:r>
              <a:rPr lang="en-US" dirty="0">
                <a:solidFill>
                  <a:srgbClr val="0070C0"/>
                </a:solidFill>
              </a:rPr>
              <a:t> </a:t>
            </a:r>
            <a:endParaRPr lang="en-US" sz="2400" b="0" dirty="0">
              <a:solidFill>
                <a:srgbClr val="0070C0"/>
              </a:solidFill>
            </a:endParaRPr>
          </a:p>
          <a:p>
            <a:endParaRPr lang="en-US" dirty="0"/>
          </a:p>
          <a:p>
            <a:r>
              <a:rPr lang="en-US" dirty="0"/>
              <a:t>Parent</a:t>
            </a:r>
            <a:r>
              <a:rPr lang="en-US" baseline="0" dirty="0"/>
              <a:t> training is a requirement and should be mentioned in the report how this is accomplished.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pPr marL="0" lvl="0" indent="0">
              <a:buNone/>
            </a:pPr>
            <a:r>
              <a:rPr lang="en-US" sz="2400" b="0" dirty="0"/>
              <a:t>The following activities and therapy modalities that do not constitute behavioral assessments and interventions utilizing ABA techniques will considered non-covered services.  </a:t>
            </a:r>
          </a:p>
          <a:p>
            <a:pPr marL="0" lvl="0" indent="0">
              <a:buNone/>
            </a:pPr>
            <a:r>
              <a:rPr lang="en-US" sz="1800" b="0" dirty="0"/>
              <a:t>Examples include (but are not limited to):</a:t>
            </a:r>
          </a:p>
          <a:p>
            <a:pPr lvl="0"/>
            <a:r>
              <a:rPr lang="en-US" sz="2400" b="0" dirty="0"/>
              <a:t>Training of staff (i.e. Staff Meetings, Team Meetings, IEP Meetings, Transitioning Staff)</a:t>
            </a:r>
            <a:endParaRPr lang="en-US" sz="2000" b="0" dirty="0"/>
          </a:p>
          <a:p>
            <a:pPr lvl="0"/>
            <a:r>
              <a:rPr lang="en-US" sz="2400" b="0" dirty="0"/>
              <a:t>Preparation work prior to the provision of services</a:t>
            </a:r>
            <a:endParaRPr lang="en-US" sz="2000" b="0" dirty="0"/>
          </a:p>
          <a:p>
            <a:pPr lvl="0"/>
            <a:r>
              <a:rPr lang="en-US" sz="2400" b="0" dirty="0"/>
              <a:t>Accompanying the client to appointments or activities (i.e. shopping, medical appointments) </a:t>
            </a:r>
          </a:p>
          <a:p>
            <a:pPr lvl="1"/>
            <a:r>
              <a:rPr lang="en-US" sz="1400" dirty="0"/>
              <a:t>E</a:t>
            </a:r>
            <a:r>
              <a:rPr lang="en-US" sz="1400" b="0" dirty="0"/>
              <a:t>xcept when the identified client has demonstrated a pattern of significant behavioral difficulties during specific activities, in which case the clinician to actively provide treatment, not to just supervise, control, or contain the member/identified client.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1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non covered services include: </a:t>
            </a:r>
          </a:p>
          <a:p>
            <a:pPr lvl="0"/>
            <a:r>
              <a:rPr lang="en-US" sz="2000" b="0" dirty="0"/>
              <a:t>Transporting the member/identified client in lieu of parental transport. </a:t>
            </a:r>
          </a:p>
          <a:p>
            <a:pPr lvl="1"/>
            <a:r>
              <a:rPr lang="en-US" sz="1600" b="0" dirty="0"/>
              <a:t>If the member/identified patient has demonstrated a pattern of significant behavioral difficulties during transport, in which case transport is still provided by the parent, and the clinician is present to actively provide treatment to the member/identified client during transport, not to just supervise, control, or contain the member/identified client.</a:t>
            </a:r>
            <a:endParaRPr lang="en-US" sz="1400" b="0" dirty="0"/>
          </a:p>
          <a:p>
            <a:pPr lvl="0"/>
            <a:r>
              <a:rPr lang="en-US" sz="2000" b="0" dirty="0"/>
              <a:t>Assisting the member with academic work or functioning as a tutor or functioning as an educational aide for the member/identified client in school/daycare or at home or at summer camps.</a:t>
            </a:r>
          </a:p>
          <a:p>
            <a:pPr lvl="1"/>
            <a:r>
              <a:rPr lang="en-US" sz="1400" dirty="0"/>
              <a:t>School or camp must not require ABA services to occur on site for member to attend. </a:t>
            </a:r>
          </a:p>
          <a:p>
            <a:r>
              <a:rPr lang="en-US" sz="2000" b="0" dirty="0"/>
              <a:t>Provision of services that are part of an IEP and therefore should be provided by school personnel.</a:t>
            </a:r>
          </a:p>
          <a:p>
            <a:pPr lvl="0"/>
            <a:r>
              <a:rPr lang="en-US" sz="2000" b="0" dirty="0"/>
              <a:t>Provider travel time.</a:t>
            </a:r>
            <a:endParaRPr lang="en-US" sz="1800" b="0" dirty="0"/>
          </a:p>
          <a:p>
            <a:pPr lvl="0"/>
            <a:r>
              <a:rPr lang="en-US" sz="2000" b="0" dirty="0"/>
              <a:t>Transporting parents or other family members.</a:t>
            </a:r>
          </a:p>
          <a:p>
            <a:pPr lvl="0"/>
            <a:r>
              <a:rPr lang="en-US" sz="2000" b="0" dirty="0"/>
              <a:t>Providing services in a camp/spa/resort setting/non typical setting (restaurants, movie theaters, Starbucks, zoos, parks, ...</a:t>
            </a:r>
            <a:r>
              <a:rPr lang="en-US" sz="2000" b="0" dirty="0" err="1"/>
              <a:t>etc</a:t>
            </a:r>
            <a:r>
              <a:rPr lang="en-US" sz="2000" b="0" dirty="0"/>
              <a:t>)</a:t>
            </a:r>
            <a:endParaRPr lang="en-US" sz="18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55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pPr marL="290513" lvl="1" indent="-234950"/>
            <a:r>
              <a:rPr lang="en-US" dirty="0">
                <a:solidFill>
                  <a:srgbClr val="0070C0"/>
                </a:solidFill>
              </a:rPr>
              <a:t>Center-based services may be provided, but some services must still be provided at home.</a:t>
            </a:r>
          </a:p>
          <a:p>
            <a:pPr marL="747713" lvl="2" indent="-234950"/>
            <a:r>
              <a:rPr lang="en-US" dirty="0">
                <a:solidFill>
                  <a:srgbClr val="0070C0"/>
                </a:solidFill>
              </a:rPr>
              <a:t>If all services are to be provided at the center due to extenuating circumstances, please provide justification for the request and include information on the participation of the parents during treatment services</a:t>
            </a:r>
          </a:p>
          <a:p>
            <a:pPr marL="55563" lvl="1" indent="0">
              <a:buNone/>
            </a:pPr>
            <a:endParaRPr lang="en-US" dirty="0">
              <a:solidFill>
                <a:srgbClr val="0070C0"/>
              </a:solidFill>
            </a:endParaRPr>
          </a:p>
          <a:p>
            <a:pPr marL="290513" lvl="1" indent="-234950"/>
            <a:r>
              <a:rPr lang="en-US" dirty="0">
                <a:solidFill>
                  <a:srgbClr val="0070C0"/>
                </a:solidFill>
              </a:rPr>
              <a:t>Services may not be provided at a day care unless clinically justified and with day care written permission.</a:t>
            </a:r>
          </a:p>
          <a:p>
            <a:pPr marL="747713" lvl="2" indent="-234950"/>
            <a:r>
              <a:rPr lang="en-US" dirty="0">
                <a:solidFill>
                  <a:srgbClr val="0070C0"/>
                </a:solidFill>
              </a:rPr>
              <a:t>Should be clearly indicated on treatment plan.</a:t>
            </a:r>
          </a:p>
          <a:p>
            <a:pPr marL="747713" lvl="2" indent="-234950"/>
            <a:r>
              <a:rPr lang="en-US" dirty="0">
                <a:solidFill>
                  <a:srgbClr val="0070C0"/>
                </a:solidFill>
              </a:rPr>
              <a:t>Should be time limited and goal focused.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92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r>
              <a:rPr lang="en-US" dirty="0"/>
              <a:t>Services provided at the educational setting have the following standards: </a:t>
            </a:r>
          </a:p>
          <a:p>
            <a:pPr marL="747713" lvl="2" indent="-234950"/>
            <a:r>
              <a:rPr lang="en-US" sz="1200" dirty="0">
                <a:solidFill>
                  <a:srgbClr val="0070C0"/>
                </a:solidFill>
              </a:rPr>
              <a:t>Goals and objective related to academic functioning or behaviors uniquely occurring just in school setting will not be covered</a:t>
            </a:r>
          </a:p>
          <a:p>
            <a:pPr marL="747713" lvl="2" indent="-234950"/>
            <a:r>
              <a:rPr lang="en-US" sz="1200" dirty="0">
                <a:solidFill>
                  <a:srgbClr val="0070C0"/>
                </a:solidFill>
              </a:rPr>
              <a:t>FBA requests to assess behavior unique in the school setting will not be covered. These requests should occur under HO032 for Treatment Plan updates.</a:t>
            </a:r>
          </a:p>
          <a:p>
            <a:pPr marL="798513" lvl="2" indent="-285750"/>
            <a:r>
              <a:rPr lang="en-US" sz="1200" dirty="0">
                <a:solidFill>
                  <a:srgbClr val="0070C0"/>
                </a:solidFill>
              </a:rPr>
              <a:t>Provider must arrange with parent to provide a copy of latest IEP with TAR request and documentation that the school district has approved that the services may be provided on the school grounds and during school hours.</a:t>
            </a:r>
            <a:endParaRPr lang="en-US" sz="1800" dirty="0">
              <a:solidFill>
                <a:srgbClr val="0070C0"/>
              </a:solidFill>
            </a:endParaRPr>
          </a:p>
          <a:p>
            <a:pPr marL="798513" lvl="2" indent="-285750"/>
            <a:r>
              <a:rPr lang="en-US" sz="1200" dirty="0">
                <a:solidFill>
                  <a:srgbClr val="0070C0"/>
                </a:solidFill>
              </a:rPr>
              <a:t>ABA providers must account for services being provided by LEA, school attendance, or services a Member is eligible for through the LEA in request for treatment hours</a:t>
            </a:r>
            <a:r>
              <a:rPr lang="en-US" dirty="0">
                <a:solidFill>
                  <a:srgbClr val="0070C0"/>
                </a:solidFill>
              </a:rPr>
              <a:t>. </a:t>
            </a:r>
          </a:p>
          <a:p>
            <a:pPr marL="798513" lvl="2" indent="-285750"/>
            <a:r>
              <a:rPr lang="en-US" sz="1200" dirty="0">
                <a:solidFill>
                  <a:srgbClr val="0070C0"/>
                </a:solidFill>
              </a:rPr>
              <a:t>When school is not in session, CenCal may approve service hours that were being provided by LEA. Please submit an IEP showing hours that member was receiving.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491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r>
              <a:rPr lang="en-US" dirty="0"/>
              <a:t>Services provided at the educational setting have the following standards: </a:t>
            </a:r>
          </a:p>
          <a:p>
            <a:pPr marL="747713" lvl="2" indent="-234950"/>
            <a:r>
              <a:rPr lang="en-US" sz="1200" dirty="0">
                <a:solidFill>
                  <a:srgbClr val="0070C0"/>
                </a:solidFill>
              </a:rPr>
              <a:t>Goals and objective related to academic functioning or behaviors uniquely occurring just in school setting will not be covered</a:t>
            </a:r>
          </a:p>
          <a:p>
            <a:pPr marL="747713" lvl="2" indent="-234950"/>
            <a:r>
              <a:rPr lang="en-US" sz="1200" dirty="0">
                <a:solidFill>
                  <a:srgbClr val="0070C0"/>
                </a:solidFill>
              </a:rPr>
              <a:t>FBA requests to assess behavior unique in the school setting will not be covered. These requests should occur under HO032 for Treatment Plan updates.</a:t>
            </a:r>
          </a:p>
          <a:p>
            <a:pPr marL="798513" lvl="2" indent="-285750"/>
            <a:r>
              <a:rPr lang="en-US" sz="1200" dirty="0">
                <a:solidFill>
                  <a:srgbClr val="0070C0"/>
                </a:solidFill>
              </a:rPr>
              <a:t>Provider must arrange with parent to provide a copy of latest IEP with TAR request and documentation that the school district has approved that the services may be provided on the school grounds and during school hours.</a:t>
            </a:r>
            <a:endParaRPr lang="en-US" sz="1800" dirty="0">
              <a:solidFill>
                <a:srgbClr val="0070C0"/>
              </a:solidFill>
            </a:endParaRPr>
          </a:p>
          <a:p>
            <a:pPr marL="798513" lvl="2" indent="-285750"/>
            <a:r>
              <a:rPr lang="en-US" sz="1200" dirty="0">
                <a:solidFill>
                  <a:srgbClr val="0070C0"/>
                </a:solidFill>
              </a:rPr>
              <a:t>ABA providers must account for services being provided by LEA, school attendance, or services a Member is eligible for through the LEA in request for treatment hours</a:t>
            </a:r>
            <a:r>
              <a:rPr lang="en-US" dirty="0">
                <a:solidFill>
                  <a:srgbClr val="0070C0"/>
                </a:solidFill>
              </a:rPr>
              <a:t>. </a:t>
            </a:r>
          </a:p>
          <a:p>
            <a:pPr marL="798513" lvl="2" indent="-285750"/>
            <a:r>
              <a:rPr lang="en-US" sz="1200" dirty="0">
                <a:solidFill>
                  <a:srgbClr val="0070C0"/>
                </a:solidFill>
              </a:rPr>
              <a:t>When school is not in session, CenCal may approve service hours that were being provided by LEA. Please submit an IEP showing hours that member was receiving.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980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a:t>
            </a:r>
          </a:p>
          <a:p>
            <a:pPr lvl="1"/>
            <a:r>
              <a:rPr lang="en-US" dirty="0"/>
              <a:t>CenCal providers are responsible to coordinate care for members by </a:t>
            </a:r>
            <a:r>
              <a:rPr lang="en-US" sz="1200" b="0" dirty="0"/>
              <a:t>Contacting member’s pediatrician if member may benefit from other therapies such as Occupational Therapy, Speech Therapy, or comprehensive medical case management. </a:t>
            </a:r>
          </a:p>
          <a:p>
            <a:pPr lvl="1"/>
            <a:r>
              <a:rPr lang="en-US" sz="1200" b="0" dirty="0"/>
              <a:t>Working closely with all other providers such as the Regional </a:t>
            </a:r>
            <a:r>
              <a:rPr lang="en-US" sz="1200" dirty="0"/>
              <a:t>C</a:t>
            </a:r>
            <a:r>
              <a:rPr lang="en-US" sz="1200" b="0" dirty="0"/>
              <a:t>enter and the Local Education Agency.</a:t>
            </a:r>
          </a:p>
          <a:p>
            <a:pPr lvl="1"/>
            <a:r>
              <a:rPr lang="en-US" sz="1200" b="0" dirty="0"/>
              <a:t>Contacting the CenCal Health Behavioral Health Department to consult on complex cases or barriers to service delivery i.e. homelessness, unsafe home-environment, lack of staff, etc.</a:t>
            </a:r>
          </a:p>
          <a:p>
            <a:r>
              <a:rPr lang="en-US" dirty="0"/>
              <a:t>I’ll now hand it over to Martha to discuss direct supervision.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93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r>
              <a:rPr lang="en-US" dirty="0"/>
              <a:t>Per</a:t>
            </a:r>
            <a:r>
              <a:rPr lang="en-US" baseline="0" dirty="0"/>
              <a:t> BACB Guidelines , “</a:t>
            </a:r>
            <a:r>
              <a:rPr lang="en-US" dirty="0"/>
              <a:t>Health Plan Coverage of Applied Behavior Analysis Treatment for Autism Spectrum Disorder”:</a:t>
            </a:r>
            <a:r>
              <a:rPr lang="en-US" baseline="0" dirty="0"/>
              <a:t> Clinical management and case supervision activities can be described as those that involve contact with the client or caregivers (direct) and those that do not (indirect). Some supervision activities include assessments, developing treatment goals.</a:t>
            </a:r>
          </a:p>
          <a:p>
            <a:r>
              <a:rPr lang="en-US" baseline="0" dirty="0"/>
              <a:t>Direct Supervision </a:t>
            </a:r>
            <a:r>
              <a:rPr lang="en-US" b="0" dirty="0"/>
              <a:t>can be requested at the </a:t>
            </a:r>
            <a:r>
              <a:rPr lang="en-US" dirty="0"/>
              <a:t>rate of 2 hours </a:t>
            </a:r>
            <a:r>
              <a:rPr lang="en-US" b="0" dirty="0"/>
              <a:t>for </a:t>
            </a:r>
            <a:r>
              <a:rPr lang="en-US" dirty="0"/>
              <a:t>every 10 hours of direct 1:1 treatment</a:t>
            </a:r>
            <a:r>
              <a:rPr lang="en-US" b="0" dirty="0"/>
              <a:t>.</a:t>
            </a:r>
          </a:p>
          <a:p>
            <a:r>
              <a:rPr lang="en-US" b="0" dirty="0"/>
              <a:t>H0032 can be used for a variety of supervision activities such as:</a:t>
            </a:r>
          </a:p>
          <a:p>
            <a:pPr lvl="1"/>
            <a:r>
              <a:rPr lang="en-US" dirty="0"/>
              <a:t>Assessments</a:t>
            </a:r>
          </a:p>
          <a:p>
            <a:pPr lvl="1"/>
            <a:r>
              <a:rPr lang="en-US" b="0" dirty="0"/>
              <a:t>Developing treatment goals</a:t>
            </a:r>
          </a:p>
          <a:p>
            <a:r>
              <a:rPr lang="en-US" b="0" dirty="0"/>
              <a:t>H0031 are allowed at the initiation of services by new provider. </a:t>
            </a:r>
          </a:p>
          <a:p>
            <a:pPr lvl="1"/>
            <a:r>
              <a:rPr lang="en-US" sz="2000" b="0" i="1" dirty="0"/>
              <a:t>If a Member’s treatment is disrupted for 4 or more months, another FBA will be authorized.</a:t>
            </a:r>
            <a:endParaRPr lang="en-US" b="0"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2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&lt;LIZ TO UPDATE SLIDE&gt;</a:t>
            </a:r>
          </a:p>
          <a:p>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objectives of this presentation are to provide a review of</a:t>
            </a:r>
            <a:r>
              <a:rPr lang="en-US" baseline="0" dirty="0" smtClean="0"/>
              <a:t> the mental health benefit, behavioral health department required Provider forms, Provider clinical standards, referrals, authorizations and claims/billing.</a:t>
            </a:r>
          </a:p>
          <a:p>
            <a:endParaRPr lang="en-US" altLang="en-US" dirty="0" smtClean="0"/>
          </a:p>
          <a:p>
            <a:endParaRPr lang="en-US" altLang="en-US" dirty="0" smtClean="0"/>
          </a:p>
          <a:p>
            <a:r>
              <a:rPr lang="en-US" altLang="en-US" dirty="0" smtClean="0"/>
              <a:t>Now</a:t>
            </a:r>
            <a:r>
              <a:rPr lang="en-US" altLang="en-US" baseline="0" dirty="0" smtClean="0"/>
              <a:t> </a:t>
            </a:r>
            <a:r>
              <a:rPr lang="en-US" altLang="en-US" baseline="0" dirty="0"/>
              <a:t>I would like to introduce you to our panel of experts today. First we have Dr. Bowers who will present on </a:t>
            </a:r>
            <a:r>
              <a:rPr lang="en-US" altLang="en-US" baseline="0" dirty="0" smtClean="0"/>
              <a:t>xxx</a:t>
            </a:r>
            <a:endParaRPr lang="en-US" altLang="en-US" baseline="0" dirty="0"/>
          </a:p>
          <a:p>
            <a:r>
              <a:rPr lang="en-US" altLang="en-US" baseline="0" dirty="0"/>
              <a:t>- Our Claims Configuration Analyst, Lucy Renteria  who will speak about  mental health procedure codes for claims &amp; billing</a:t>
            </a:r>
          </a:p>
          <a:p>
            <a:r>
              <a:rPr lang="en-US" altLang="en-US" baseline="0" dirty="0"/>
              <a:t>- Anna McNeil, another Provider Services Representative who will present on cultural &amp; linguistic language assistance resources</a:t>
            </a:r>
          </a:p>
          <a:p>
            <a:r>
              <a:rPr lang="en-US" altLang="en-US" baseline="0" dirty="0"/>
              <a:t>- And then we will follow-up with Q&amp;A for anyone that would like additional clarification on topics mentioned today.</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42F819-264D-432A-B014-2CB04E345C15}" type="slidenum">
              <a:rPr kumimoji="0" lang="en-US" alt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21369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r>
              <a:rPr lang="en-US" dirty="0"/>
              <a:t>Providers may request up to 10 hours of indirect supervision. Indirect supervision can only be completed by a BCBA</a:t>
            </a:r>
          </a:p>
          <a:p>
            <a:r>
              <a:rPr lang="en-US" b="0" dirty="0"/>
              <a:t>Providers can request </a:t>
            </a:r>
            <a:r>
              <a:rPr lang="en-US" u="sng" dirty="0"/>
              <a:t>up to </a:t>
            </a:r>
            <a:r>
              <a:rPr lang="en-US" b="0" dirty="0"/>
              <a:t>10 hours of indirect supervision an authorization</a:t>
            </a:r>
          </a:p>
          <a:p>
            <a:pPr lvl="1"/>
            <a:r>
              <a:rPr lang="en-US" dirty="0"/>
              <a:t>Requests should be proportional to weekly treatment hours and goals.</a:t>
            </a:r>
            <a:endParaRPr lang="en-US" b="0" dirty="0"/>
          </a:p>
          <a:p>
            <a:r>
              <a:rPr lang="en-US" b="0" dirty="0"/>
              <a:t>Please request on a separate line code from direct supervision.</a:t>
            </a:r>
          </a:p>
          <a:p>
            <a:r>
              <a:rPr lang="en-US" b="0" dirty="0"/>
              <a:t>Indirect Supervision can be used for:</a:t>
            </a:r>
          </a:p>
          <a:p>
            <a:pPr lvl="1" algn="just">
              <a:spcBef>
                <a:spcPts val="0"/>
              </a:spcBef>
            </a:pPr>
            <a:r>
              <a:rPr lang="en-US" sz="1800" b="0" dirty="0">
                <a:effectLst/>
                <a:ea typeface="Times New Roman" panose="02020603050405020304" pitchFamily="18" charset="0"/>
              </a:rPr>
              <a:t>In-office functional analysis and skills assessment</a:t>
            </a:r>
          </a:p>
          <a:p>
            <a:pPr lvl="1" algn="just">
              <a:spcBef>
                <a:spcPts val="0"/>
              </a:spcBef>
            </a:pPr>
            <a:r>
              <a:rPr lang="en-US" sz="1800" b="0" dirty="0">
                <a:effectLst/>
                <a:ea typeface="Times New Roman" panose="02020603050405020304" pitchFamily="18" charset="0"/>
              </a:rPr>
              <a:t>In-office development of goals/objectives and behavioral intervention plans/reports</a:t>
            </a:r>
          </a:p>
          <a:p>
            <a:pPr lvl="1" algn="just">
              <a:spcBef>
                <a:spcPts val="0"/>
              </a:spcBef>
            </a:pPr>
            <a:r>
              <a:rPr lang="en-US" sz="1800" b="0" dirty="0">
                <a:effectLst/>
                <a:ea typeface="Times New Roman" panose="02020603050405020304" pitchFamily="18" charset="0"/>
              </a:rPr>
              <a:t>In-office direct staff summary notes</a:t>
            </a:r>
          </a:p>
          <a:p>
            <a:pPr lvl="1" algn="just">
              <a:spcBef>
                <a:spcPts val="0"/>
              </a:spcBef>
            </a:pPr>
            <a:r>
              <a:rPr lang="en-US" sz="1800" b="0" dirty="0">
                <a:effectLst/>
                <a:ea typeface="Calibri" panose="020F0502020204030204" pitchFamily="34" charset="0"/>
              </a:rPr>
              <a:t>In office clinical meetings with both paraprofessionals and parents present</a:t>
            </a:r>
            <a:endParaRPr lang="en-US" sz="3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996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a:t>
            </a:r>
          </a:p>
          <a:p>
            <a:r>
              <a:rPr lang="en-US" dirty="0"/>
              <a:t>Please see the following HCPCS Code Reminders</a:t>
            </a:r>
          </a:p>
          <a:p>
            <a:r>
              <a:rPr lang="en-US" sz="2400" b="0" dirty="0"/>
              <a:t>S5111 </a:t>
            </a:r>
          </a:p>
          <a:p>
            <a:pPr lvl="1"/>
            <a:r>
              <a:rPr lang="en-US" sz="2000" dirty="0"/>
              <a:t>Requested by session and not hourly </a:t>
            </a:r>
          </a:p>
          <a:p>
            <a:pPr lvl="1"/>
            <a:r>
              <a:rPr lang="en-US" sz="2000" dirty="0"/>
              <a:t>Service limit is 2 a day</a:t>
            </a:r>
          </a:p>
          <a:p>
            <a:pPr lvl="1"/>
            <a:r>
              <a:rPr lang="en-US" sz="2000" b="0" dirty="0"/>
              <a:t>Requests should be aligned with goals </a:t>
            </a:r>
          </a:p>
          <a:p>
            <a:pPr lvl="2"/>
            <a:r>
              <a:rPr lang="en-US" sz="1600" dirty="0"/>
              <a:t>Please indicate </a:t>
            </a:r>
            <a:r>
              <a:rPr lang="en-US" sz="1600" b="0" dirty="0"/>
              <a:t>how parent training will be utilized to meet goals in treatment plans</a:t>
            </a:r>
          </a:p>
          <a:p>
            <a:r>
              <a:rPr lang="en-US" sz="2400" b="0" dirty="0"/>
              <a:t>H2019 </a:t>
            </a:r>
          </a:p>
          <a:p>
            <a:pPr lvl="1"/>
            <a:r>
              <a:rPr lang="en-US" sz="2000" dirty="0"/>
              <a:t>Clinical Care Guidelines state that most pediatric members will benefit up to 25 hours a week of ABA</a:t>
            </a:r>
          </a:p>
          <a:p>
            <a:pPr lvl="2"/>
            <a:r>
              <a:rPr lang="en-US" sz="1800" b="0" dirty="0"/>
              <a:t>Requests of more than 25 hours, requires clinical justification of enhanced ABA care. Please complete the required section on the FBA or 6 month Progress Report templates.</a:t>
            </a:r>
          </a:p>
          <a:p>
            <a:endParaRPr lang="en-US" dirty="0"/>
          </a:p>
          <a:p>
            <a:r>
              <a:rPr lang="en-US" dirty="0"/>
              <a:t>Provide</a:t>
            </a:r>
            <a:r>
              <a:rPr lang="en-US" baseline="0" dirty="0"/>
              <a:t> example of S5111 (session can mean it is only 15mins long…or it could be 2 hours long, it’s all seen as a “session”</a:t>
            </a:r>
          </a:p>
          <a:p>
            <a:r>
              <a:rPr lang="en-US" dirty="0"/>
              <a:t>Now I will transition to Andy to review reminders.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67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Martha</a:t>
            </a:r>
          </a:p>
          <a:p>
            <a:r>
              <a:rPr lang="en-US" b="0" dirty="0"/>
              <a:t>Starting 8/1/22, providers will no longer need to indicate modifiers on the authorization requests</a:t>
            </a:r>
          </a:p>
          <a:p>
            <a:pPr lvl="1"/>
            <a:r>
              <a:rPr lang="en-US" i="1" dirty="0"/>
              <a:t>Please do not submit addendums on any active authorizations</a:t>
            </a:r>
          </a:p>
          <a:p>
            <a:pPr lvl="1"/>
            <a:r>
              <a:rPr lang="en-US" b="0" i="1" dirty="0"/>
              <a:t>Please continue to submit </a:t>
            </a:r>
            <a:r>
              <a:rPr lang="en-US" i="1" dirty="0"/>
              <a:t>modifiers with claims</a:t>
            </a:r>
          </a:p>
          <a:p>
            <a:r>
              <a:rPr lang="en-US" b="0" i="1" dirty="0"/>
              <a:t>15 minute increments for HCPCS codes H0031 &amp; H0032</a:t>
            </a:r>
          </a:p>
          <a:p>
            <a:endParaRPr lang="en-US" b="0" dirty="0"/>
          </a:p>
          <a:p>
            <a:pPr marL="0" indent="0">
              <a:buNone/>
            </a:pPr>
            <a:r>
              <a:rPr lang="en-US" b="0" dirty="0"/>
              <a:t>For all OPEN authorizations: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192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r>
              <a:rPr lang="en-US" sz="2400" b="0" dirty="0"/>
              <a:t>Goals should be objective and developmentally appropriate (Do not include academic/educational goals)</a:t>
            </a:r>
          </a:p>
          <a:p>
            <a:r>
              <a:rPr lang="en-US" sz="2400" b="0" dirty="0"/>
              <a:t>Service logs are </a:t>
            </a:r>
            <a:r>
              <a:rPr lang="en-US" sz="2400" u="sng" dirty="0"/>
              <a:t>required</a:t>
            </a:r>
            <a:r>
              <a:rPr lang="en-US" sz="2400" b="0" dirty="0"/>
              <a:t> with every submission </a:t>
            </a:r>
          </a:p>
          <a:p>
            <a:r>
              <a:rPr lang="en-US" sz="2400" b="0" dirty="0"/>
              <a:t>Progress Reports must include a transition plan for members aging out of the benefit</a:t>
            </a:r>
          </a:p>
          <a:p>
            <a:pPr lvl="1"/>
            <a:r>
              <a:rPr lang="en-US" sz="2000" dirty="0"/>
              <a:t>We have included a new section in the CenCal templates that needs to be filled out (discharge criteria)</a:t>
            </a:r>
            <a:endParaRPr lang="en-US" sz="2000" b="0" dirty="0"/>
          </a:p>
          <a:p>
            <a:r>
              <a:rPr lang="en-US" sz="2400" b="0" dirty="0"/>
              <a:t>Submit denial letters for members who have OHC every submission</a:t>
            </a:r>
          </a:p>
          <a:p>
            <a:pPr marL="457200" lvl="1" indent="0">
              <a:buNone/>
            </a:pPr>
            <a:r>
              <a:rPr lang="en-US" sz="2000" b="0" dirty="0"/>
              <a:t>Good for one year from date of letter</a:t>
            </a:r>
          </a:p>
          <a:p>
            <a:pPr marL="457200" lvl="1" indent="0">
              <a:buNone/>
            </a:pPr>
            <a:r>
              <a:rPr lang="en-US" sz="2000" dirty="0"/>
              <a:t>Must submit an authorization request to primary insurance to obtain a denial (Member can not call to obtain)</a:t>
            </a:r>
            <a:endParaRPr lang="en-US" sz="2000" b="0"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93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r>
              <a:rPr lang="en-US" dirty="0"/>
              <a:t>CenCal recommends transition</a:t>
            </a:r>
            <a:r>
              <a:rPr lang="en-US" baseline="0" dirty="0"/>
              <a:t> plan needs to start occurring at age 19 to ensure smooth transition</a:t>
            </a:r>
          </a:p>
          <a:p>
            <a:pPr marL="461963" marR="0" indent="-349250" algn="just">
              <a:spcBef>
                <a:spcPts val="0"/>
              </a:spcBef>
              <a:spcAft>
                <a:spcPts val="0"/>
              </a:spcAft>
            </a:pPr>
            <a:r>
              <a:rPr lang="en-US" sz="2000" b="0" dirty="0">
                <a:effectLst/>
                <a:ea typeface="Times New Roman" panose="02020603050405020304" pitchFamily="18" charset="0"/>
              </a:rPr>
              <a:t>BHT services must be faded gradually and systematically over time as the member meets treatment goals or the member has met the maximum benefit of services. </a:t>
            </a:r>
          </a:p>
          <a:p>
            <a:pPr marL="461963" marR="0" indent="-349250" algn="just">
              <a:spcBef>
                <a:spcPts val="0"/>
              </a:spcBef>
              <a:spcAft>
                <a:spcPts val="0"/>
              </a:spcAft>
            </a:pPr>
            <a:r>
              <a:rPr lang="en-US" sz="2000" b="0" dirty="0">
                <a:effectLst/>
                <a:ea typeface="Times New Roman" panose="02020603050405020304" pitchFamily="18" charset="0"/>
              </a:rPr>
              <a:t>BHT providers will complete a discharge summary and submit to the CenCal Behavioral Health Department.</a:t>
            </a:r>
          </a:p>
          <a:p>
            <a:pPr marL="919163" lvl="1" indent="-349250" algn="just">
              <a:spcBef>
                <a:spcPts val="0"/>
              </a:spcBef>
            </a:pPr>
            <a:r>
              <a:rPr lang="en-US" sz="1600" dirty="0">
                <a:ea typeface="Times New Roman" panose="02020603050405020304" pitchFamily="18" charset="0"/>
              </a:rPr>
              <a:t>Please coordinate care with TCRC Case Workers</a:t>
            </a:r>
          </a:p>
          <a:p>
            <a:pPr marL="919163" lvl="1" indent="-349250" algn="just">
              <a:spcBef>
                <a:spcPts val="0"/>
              </a:spcBef>
            </a:pPr>
            <a:r>
              <a:rPr lang="en-US" sz="1600" b="0" dirty="0">
                <a:effectLst/>
                <a:ea typeface="Times New Roman" panose="02020603050405020304" pitchFamily="18" charset="0"/>
              </a:rPr>
              <a:t>Please develop a transition plan with Member’s family.</a:t>
            </a:r>
          </a:p>
          <a:p>
            <a:pPr marL="461963" marR="0" indent="-349250" algn="just">
              <a:spcBef>
                <a:spcPts val="0"/>
              </a:spcBef>
              <a:spcAft>
                <a:spcPts val="0"/>
              </a:spcAft>
            </a:pPr>
            <a:r>
              <a:rPr lang="en-US" sz="2000" b="0" dirty="0">
                <a:effectLst/>
                <a:ea typeface="Times New Roman" panose="02020603050405020304" pitchFamily="18" charset="0"/>
              </a:rPr>
              <a:t>Members who turn 20 while receiving BHT services, must commence fading of services in order to graduate </a:t>
            </a:r>
            <a:r>
              <a:rPr lang="en-US" sz="2000" u="sng" dirty="0">
                <a:effectLst/>
                <a:ea typeface="Times New Roman" panose="02020603050405020304" pitchFamily="18" charset="0"/>
              </a:rPr>
              <a:t>prior</a:t>
            </a:r>
            <a:r>
              <a:rPr lang="en-US" sz="2000" b="0" dirty="0">
                <a:effectLst/>
                <a:ea typeface="Times New Roman" panose="02020603050405020304" pitchFamily="18" charset="0"/>
              </a:rPr>
              <a:t> to their 21</a:t>
            </a:r>
            <a:r>
              <a:rPr lang="en-US" sz="2000" b="0" baseline="30000" dirty="0">
                <a:effectLst/>
                <a:ea typeface="Times New Roman" panose="02020603050405020304" pitchFamily="18" charset="0"/>
              </a:rPr>
              <a:t>st</a:t>
            </a:r>
            <a:r>
              <a:rPr lang="en-US" sz="2000" b="0" dirty="0">
                <a:effectLst/>
                <a:ea typeface="Times New Roman" panose="02020603050405020304" pitchFamily="18" charset="0"/>
              </a:rPr>
              <a:t> birthday. </a:t>
            </a:r>
          </a:p>
          <a:p>
            <a:pPr marL="461963" marR="0" indent="-349250" algn="just">
              <a:spcBef>
                <a:spcPts val="0"/>
              </a:spcBef>
              <a:spcAft>
                <a:spcPts val="0"/>
              </a:spcAft>
            </a:pPr>
            <a:r>
              <a:rPr lang="en-US" sz="2000" b="0" dirty="0">
                <a:effectLst/>
                <a:ea typeface="Times New Roman" panose="02020603050405020304" pitchFamily="18" charset="0"/>
              </a:rPr>
              <a:t>BHT providers will document the plan fading of services and care coordination for the Member post-discharge on Progress Reports.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682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Andy  </a:t>
            </a:r>
            <a:endParaRPr lang="en-US" b="0" dirty="0">
              <a:solidFill>
                <a:srgbClr val="0070C0"/>
              </a:solidFill>
            </a:endParaRPr>
          </a:p>
          <a:p>
            <a:r>
              <a:rPr lang="en-US" dirty="0"/>
              <a:t>Member no shows, cancellations and behavioral issues can occur at times. </a:t>
            </a:r>
          </a:p>
          <a:p>
            <a:r>
              <a:rPr lang="en-US" dirty="0"/>
              <a:t>CenCal Behavioral Health Department is ready to support providers. </a:t>
            </a:r>
          </a:p>
          <a:p>
            <a:pPr marL="290513" lvl="1" indent="-234950"/>
            <a:r>
              <a:rPr lang="en-US" dirty="0">
                <a:solidFill>
                  <a:schemeClr val="accent2"/>
                </a:solidFill>
              </a:rPr>
              <a:t>Please contact the Behavioral Health Call Center to request Behavioral Health Navigator assistance. </a:t>
            </a:r>
          </a:p>
          <a:p>
            <a:pPr marL="290513" lvl="1" indent="-234950"/>
            <a:r>
              <a:rPr lang="en-US" dirty="0">
                <a:solidFill>
                  <a:schemeClr val="accent2"/>
                </a:solidFill>
              </a:rPr>
              <a:t>Behavioral Health Navigators support Providers &amp; Members by:</a:t>
            </a:r>
          </a:p>
          <a:p>
            <a:pPr marL="747713" lvl="2" indent="-234950"/>
            <a:r>
              <a:rPr lang="en-US" dirty="0">
                <a:solidFill>
                  <a:schemeClr val="accent2"/>
                </a:solidFill>
              </a:rPr>
              <a:t>Providing Member Education to support a positive provider and member relationship.</a:t>
            </a:r>
          </a:p>
          <a:p>
            <a:pPr marL="747713" lvl="2" indent="-234950"/>
            <a:r>
              <a:rPr lang="en-US" dirty="0">
                <a:solidFill>
                  <a:schemeClr val="accent2"/>
                </a:solidFill>
              </a:rPr>
              <a:t>Identify barriers to engaging in care and support member to problem solve</a:t>
            </a:r>
          </a:p>
          <a:p>
            <a:pPr marL="747713" lvl="2" indent="-234950"/>
            <a:r>
              <a:rPr lang="en-US" dirty="0">
                <a:solidFill>
                  <a:schemeClr val="accent2"/>
                </a:solidFill>
              </a:rPr>
              <a:t>Support health literacy</a:t>
            </a:r>
          </a:p>
          <a:p>
            <a:pPr marL="747713" lvl="2" indent="-234950"/>
            <a:r>
              <a:rPr lang="en-US" dirty="0">
                <a:solidFill>
                  <a:schemeClr val="accent2"/>
                </a:solidFill>
              </a:rPr>
              <a:t>Assist with transportation and other community resources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0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a:t>
            </a:r>
          </a:p>
          <a:p>
            <a:r>
              <a:rPr lang="en-US" dirty="0" smtClean="0"/>
              <a:t>CenCal understands that at times member’s behavior warrants additional safety to support the member and staff safety. </a:t>
            </a:r>
          </a:p>
          <a:p>
            <a:pPr marL="57150" marR="0" lvl="2" indent="0" algn="just">
              <a:spcBef>
                <a:spcPts val="0"/>
              </a:spcBef>
              <a:spcAft>
                <a:spcPts val="0"/>
              </a:spcAft>
              <a:buNone/>
            </a:pPr>
            <a:r>
              <a:rPr lang="en-US" sz="1800" dirty="0" smtClean="0">
                <a:solidFill>
                  <a:schemeClr val="accent2"/>
                </a:solidFill>
                <a:effectLst/>
                <a:latin typeface="Times New Roman" panose="02020603050405020304" pitchFamily="18" charset="0"/>
                <a:ea typeface="Times New Roman" panose="02020603050405020304" pitchFamily="18" charset="0"/>
              </a:rPr>
              <a:t>Requests for two or more technicians assisting a physician or other qualified health professional may be covered when one or more non-</a:t>
            </a:r>
            <a:r>
              <a:rPr lang="en-US" sz="1800" dirty="0" err="1" smtClean="0">
                <a:solidFill>
                  <a:schemeClr val="accent2"/>
                </a:solidFill>
                <a:effectLst/>
                <a:latin typeface="Times New Roman" panose="02020603050405020304" pitchFamily="18" charset="0"/>
                <a:ea typeface="Times New Roman" panose="02020603050405020304" pitchFamily="18" charset="0"/>
              </a:rPr>
              <a:t>redirectable</a:t>
            </a:r>
            <a:r>
              <a:rPr lang="en-US" sz="1800" dirty="0" smtClean="0">
                <a:solidFill>
                  <a:schemeClr val="accent2"/>
                </a:solidFill>
                <a:effectLst/>
                <a:latin typeface="Times New Roman" panose="02020603050405020304" pitchFamily="18" charset="0"/>
                <a:ea typeface="Times New Roman" panose="02020603050405020304" pitchFamily="18" charset="0"/>
              </a:rPr>
              <a:t> destructive behaviors that pose significant risk of harm to the individual or others are present and an appropriate intervention has been chosen and planned. </a:t>
            </a:r>
          </a:p>
          <a:p>
            <a:pPr marL="57150" marR="0" lvl="2" indent="0" algn="just">
              <a:spcBef>
                <a:spcPts val="0"/>
              </a:spcBef>
              <a:spcAft>
                <a:spcPts val="0"/>
              </a:spcAft>
              <a:buNone/>
            </a:pPr>
            <a:endParaRPr lang="en-US" sz="1800" dirty="0" smtClean="0">
              <a:solidFill>
                <a:schemeClr val="accent2"/>
              </a:solidFill>
              <a:effectLst/>
              <a:latin typeface="Times New Roman" panose="02020603050405020304" pitchFamily="18" charset="0"/>
              <a:ea typeface="Times New Roman" panose="02020603050405020304" pitchFamily="18" charset="0"/>
            </a:endParaRPr>
          </a:p>
          <a:p>
            <a:pPr marL="57150" marR="0" lvl="2" indent="0" algn="just">
              <a:spcBef>
                <a:spcPts val="0"/>
              </a:spcBef>
              <a:spcAft>
                <a:spcPts val="0"/>
              </a:spcAft>
              <a:buNone/>
            </a:pPr>
            <a:r>
              <a:rPr lang="en-US" sz="1800" dirty="0" smtClean="0">
                <a:solidFill>
                  <a:schemeClr val="accent2"/>
                </a:solidFill>
                <a:effectLst/>
                <a:latin typeface="Times New Roman" panose="02020603050405020304" pitchFamily="18" charset="0"/>
                <a:ea typeface="Times New Roman" panose="02020603050405020304" pitchFamily="18" charset="0"/>
              </a:rPr>
              <a:t>The request must include the following: </a:t>
            </a:r>
          </a:p>
          <a:p>
            <a:pPr marL="971550" marR="0" lvl="3" indent="-339725" algn="just">
              <a:spcBef>
                <a:spcPts val="0"/>
              </a:spcBef>
              <a:spcAft>
                <a:spcPts val="0"/>
              </a:spcAft>
              <a:buFont typeface="+mj-lt"/>
              <a:buAutoNum type="arabicPeriod"/>
            </a:pPr>
            <a:r>
              <a:rPr lang="en-US" sz="1400" dirty="0" smtClean="0">
                <a:solidFill>
                  <a:schemeClr val="accent2"/>
                </a:solidFill>
                <a:effectLst/>
                <a:latin typeface="Times New Roman" panose="02020603050405020304" pitchFamily="18" charset="0"/>
                <a:ea typeface="Times New Roman" panose="02020603050405020304" pitchFamily="18" charset="0"/>
              </a:rPr>
              <a:t>Description of the behaviors that pose significant risk of harm to the individual or others and</a:t>
            </a:r>
          </a:p>
          <a:p>
            <a:pPr marL="971550" marR="0" lvl="3" indent="-339725" algn="just">
              <a:spcBef>
                <a:spcPts val="0"/>
              </a:spcBef>
              <a:spcAft>
                <a:spcPts val="0"/>
              </a:spcAft>
              <a:buFont typeface="+mj-lt"/>
              <a:buAutoNum type="arabicPeriod"/>
            </a:pPr>
            <a:r>
              <a:rPr lang="en-US" sz="1400" dirty="0" smtClean="0">
                <a:solidFill>
                  <a:schemeClr val="accent2"/>
                </a:solidFill>
                <a:effectLst/>
                <a:latin typeface="Times New Roman" panose="02020603050405020304" pitchFamily="18" charset="0"/>
                <a:ea typeface="Times New Roman" panose="02020603050405020304" pitchFamily="18" charset="0"/>
              </a:rPr>
              <a:t>Description of how the plan is to expose the individual to social or environmental stimuli associated with the destructive behavioral and </a:t>
            </a:r>
          </a:p>
          <a:p>
            <a:pPr marL="971550" marR="0" lvl="3" indent="-339725" algn="just">
              <a:spcBef>
                <a:spcPts val="0"/>
              </a:spcBef>
              <a:spcAft>
                <a:spcPts val="0"/>
              </a:spcAft>
              <a:buFont typeface="+mj-lt"/>
              <a:buAutoNum type="arabicPeriod"/>
            </a:pPr>
            <a:r>
              <a:rPr lang="en-US" sz="1400" dirty="0" smtClean="0">
                <a:solidFill>
                  <a:schemeClr val="accent2"/>
                </a:solidFill>
                <a:effectLst/>
                <a:latin typeface="Times New Roman" panose="02020603050405020304" pitchFamily="18" charset="0"/>
                <a:ea typeface="Times New Roman" panose="02020603050405020304" pitchFamily="18" charset="0"/>
              </a:rPr>
              <a:t>Description of how the assessment will be conducted in a setting conducive to the safety of the individual and other individual who may be present, including but not limited to the physician, other qualified health care professional, or technician.</a:t>
            </a:r>
          </a:p>
          <a:p>
            <a:pPr marL="971550" marR="0" lvl="3" indent="-339725" algn="just">
              <a:spcBef>
                <a:spcPts val="0"/>
              </a:spcBef>
              <a:spcAft>
                <a:spcPts val="0"/>
              </a:spcAft>
              <a:buFont typeface="+mj-lt"/>
              <a:buAutoNum type="arabicPeriod"/>
            </a:pPr>
            <a:r>
              <a:rPr lang="en-US" sz="1400" dirty="0" smtClean="0">
                <a:solidFill>
                  <a:schemeClr val="accent2"/>
                </a:solidFill>
                <a:effectLst/>
                <a:latin typeface="Times New Roman" panose="02020603050405020304" pitchFamily="18" charset="0"/>
                <a:ea typeface="Times New Roman" panose="02020603050405020304" pitchFamily="18" charset="0"/>
              </a:rPr>
              <a:t>The total hours requested should be comprised in proportion to the treatment goals and overall hours requested per week. If additional treatment time is requested a rationale must be provided with the request describing the specific situation that warrants additional time.</a:t>
            </a:r>
            <a:endParaRPr lang="en-US" sz="1400" dirty="0">
              <a:solidFill>
                <a:schemeClr val="accent2"/>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6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r>
              <a:rPr lang="en-US" dirty="0"/>
              <a:t>Here are the some important numbers. </a:t>
            </a:r>
          </a:p>
          <a:p>
            <a:endParaRPr lang="en-US" dirty="0"/>
          </a:p>
          <a:p>
            <a:r>
              <a:rPr lang="en-US" dirty="0"/>
              <a:t>Just a reminder staff extensions are not for member </a:t>
            </a:r>
            <a:r>
              <a:rPr lang="en-US" dirty="0" smtClean="0"/>
              <a:t>user</a:t>
            </a:r>
            <a:r>
              <a:rPr lang="en-US" baseline="0" dirty="0" smtClean="0"/>
              <a:t> and please do not provide staff extensions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379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279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68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reviewing the BHT Benefit. (Andy)</a:t>
            </a:r>
          </a:p>
          <a:p>
            <a:endParaRPr lang="en-US" dirty="0"/>
          </a:p>
        </p:txBody>
      </p:sp>
      <p:sp>
        <p:nvSpPr>
          <p:cNvPr id="4" name="Slide Number Placeholder 3"/>
          <p:cNvSpPr>
            <a:spLocks noGrp="1"/>
          </p:cNvSpPr>
          <p:nvPr>
            <p:ph type="sldNum" sz="quarter" idx="10"/>
          </p:nvPr>
        </p:nvSpPr>
        <p:spPr/>
        <p:txBody>
          <a:bodyPr/>
          <a:lstStyle/>
          <a:p>
            <a:fld id="{069BDC38-1B41-45C6-8E07-BACC46922CBD}" type="slidenum">
              <a:rPr lang="en-US" smtClean="0"/>
              <a:t>4</a:t>
            </a:fld>
            <a:endParaRPr lang="en-US"/>
          </a:p>
        </p:txBody>
      </p:sp>
    </p:spTree>
    <p:extLst>
      <p:ext uri="{BB962C8B-B14F-4D97-AF65-F5344CB8AC3E}">
        <p14:creationId xmlns:p14="http://schemas.microsoft.com/office/powerpoint/2010/main" val="592596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notes: Please keep in mind that claims for DOS prior to 08/15/2022 will need to continue to be billed in hourly sessions. We recommend that you bill using your usual customary charges for services rendered. If your bill charges are lower that what your contracted rate, we will only pay up to bill charges.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738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118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We have been receiving inquiries that Holman did not process claims for in 2021, please keep in mind the claim timelines will still apply.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16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We have been receiving inquiries that Holman did not process claims for in 2021, please keep in mind the claim timelines will still apply.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528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 The Primary OHC denial letter is good for a year.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785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 for explain code 93 - If you have submitted a claim to Holman that was previously denied, please resubmit the claims to us if it’s still within the timelines.  </a:t>
            </a:r>
          </a:p>
          <a:p>
            <a:endParaRPr lang="en-US" dirty="0"/>
          </a:p>
          <a:p>
            <a:r>
              <a:rPr lang="en-US" dirty="0"/>
              <a:t>Talking points ** for explain code 9R -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565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718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reviewed these common denials, </a:t>
            </a:r>
            <a:r>
              <a:rPr lang="en-US" dirty="0" err="1"/>
              <a:t>I</a:t>
            </a:r>
            <a:r>
              <a:rPr lang="en-US" baseline="0" dirty="0" err="1"/>
              <a:t>m</a:t>
            </a:r>
            <a:r>
              <a:rPr lang="en-US" baseline="0" dirty="0"/>
              <a:t> going to show you how to identify them within the Claims module within the Provider Portal so you can make corrections.  </a:t>
            </a:r>
          </a:p>
          <a:p>
            <a:endParaRPr lang="en-US" baseline="0" dirty="0"/>
          </a:p>
          <a:p>
            <a:r>
              <a:rPr lang="en-US" baseline="0" dirty="0"/>
              <a:t>Once you are in the Claims module, you can filter by going to the ‘EOB Status’ drop down, and click on ‘Provider Review </a:t>
            </a:r>
            <a:r>
              <a:rPr lang="en-US" baseline="0" dirty="0" err="1"/>
              <a:t>Req</a:t>
            </a:r>
            <a:r>
              <a:rPr lang="en-US" baseline="0" dirty="0"/>
              <a:t>’.  These are claims that have not been processed by our Claims Department and/or finalized on your EOP (explanation of payment) .  Then </a:t>
            </a:r>
            <a:r>
              <a:rPr lang="en-US" dirty="0"/>
              <a:t>&lt;Click animation arrow&gt;  click the blue looking glass</a:t>
            </a:r>
            <a:r>
              <a:rPr lang="en-US" baseline="0" dirty="0"/>
              <a:t> to filter those claims that need your review which will be located on the main list below.  Once identified </a:t>
            </a:r>
            <a:r>
              <a:rPr lang="en-US" dirty="0"/>
              <a:t>&lt;Click animation arrow&gt; please</a:t>
            </a:r>
            <a:r>
              <a:rPr lang="en-US" baseline="0" dirty="0"/>
              <a:t> click on the CCN number to view your submitted claim in more detail.  </a:t>
            </a:r>
          </a:p>
          <a:p>
            <a:endParaRPr lang="en-US" baseline="0" dirty="0"/>
          </a:p>
          <a:p>
            <a:r>
              <a:rPr lang="en-US" dirty="0"/>
              <a:t>&lt;Click animation &gt; </a:t>
            </a:r>
            <a:r>
              <a:rPr lang="en-US" baseline="0" dirty="0"/>
              <a:t>Here is an example of a submitted claim with denied line items located below.  Based on the reason code, please move forward with making your edits.  Also here is a sample of the ‘Remarks’ box </a:t>
            </a:r>
            <a:r>
              <a:rPr lang="en-US" dirty="0"/>
              <a:t>&lt;Click animation &gt; </a:t>
            </a:r>
            <a:r>
              <a:rPr lang="en-US" baseline="0" dirty="0"/>
              <a:t> where you can add your </a:t>
            </a:r>
            <a:r>
              <a:rPr lang="en-US" dirty="0">
                <a:latin typeface="Century Gothic" panose="020B0502020202020204" pitchFamily="34" charset="0"/>
              </a:rPr>
              <a:t>Primary Insurance details that states ABA services are not covered</a:t>
            </a:r>
            <a:r>
              <a:rPr lang="en-US" baseline="0" dirty="0">
                <a:latin typeface="Century Gothic" panose="020B0502020202020204" pitchFamily="34" charset="0"/>
              </a:rPr>
              <a:t> that we just presented.</a:t>
            </a:r>
            <a:r>
              <a:rPr lang="en-US" dirty="0">
                <a:latin typeface="Century Gothic" panose="020B0502020202020204" pitchFamily="34" charset="0"/>
              </a:rPr>
              <a:t> </a:t>
            </a:r>
          </a:p>
          <a:p>
            <a:endParaRPr lang="en-US" dirty="0">
              <a:latin typeface="Century Gothic" panose="020B0502020202020204" pitchFamily="34" charset="0"/>
            </a:endParaRPr>
          </a:p>
          <a:p>
            <a:r>
              <a:rPr lang="en-US" dirty="0">
                <a:latin typeface="Century Gothic" panose="020B0502020202020204" pitchFamily="34" charset="0"/>
              </a:rPr>
              <a:t>Now that you have made your edits, you can upload documents (maybe your </a:t>
            </a:r>
            <a:r>
              <a:rPr lang="en-US" dirty="0"/>
              <a:t>primary insurance denial</a:t>
            </a:r>
            <a:r>
              <a:rPr lang="en-US" baseline="0" dirty="0"/>
              <a:t> letter) </a:t>
            </a:r>
            <a:r>
              <a:rPr lang="en-US" dirty="0">
                <a:latin typeface="Century Gothic" panose="020B0502020202020204" pitchFamily="34" charset="0"/>
              </a:rPr>
              <a:t>here by clicking on the orange paper</a:t>
            </a:r>
            <a:r>
              <a:rPr lang="en-US" baseline="0" dirty="0">
                <a:latin typeface="Century Gothic" panose="020B0502020202020204" pitchFamily="34" charset="0"/>
              </a:rPr>
              <a:t> clip icon </a:t>
            </a:r>
            <a:r>
              <a:rPr lang="en-US" dirty="0"/>
              <a:t>&lt;Click animation &gt;</a:t>
            </a:r>
            <a:r>
              <a:rPr lang="en-US" dirty="0">
                <a:latin typeface="Century Gothic" panose="020B0502020202020204" pitchFamily="34" charset="0"/>
              </a:rPr>
              <a:t>, and then  click the save icon</a:t>
            </a:r>
            <a:r>
              <a:rPr lang="en-US" baseline="0" dirty="0">
                <a:latin typeface="Century Gothic" panose="020B0502020202020204" pitchFamily="34" charset="0"/>
              </a:rPr>
              <a:t> </a:t>
            </a:r>
            <a:r>
              <a:rPr lang="en-US" dirty="0"/>
              <a:t>&lt;Click animation &gt;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798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BDC38-1B41-45C6-8E07-BACC46922CBD}" type="slidenum">
              <a:rPr lang="en-US" smtClean="0"/>
              <a:t>48</a:t>
            </a:fld>
            <a:endParaRPr lang="en-US"/>
          </a:p>
        </p:txBody>
      </p:sp>
    </p:spTree>
    <p:extLst>
      <p:ext uri="{BB962C8B-B14F-4D97-AF65-F5344CB8AC3E}">
        <p14:creationId xmlns:p14="http://schemas.microsoft.com/office/powerpoint/2010/main" val="97118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accent2"/>
                </a:solidFill>
                <a:latin typeface="Century Gothic" panose="020B0502020202020204" pitchFamily="34" charset="0"/>
              </a:rPr>
              <a:t>To </a:t>
            </a:r>
            <a:r>
              <a:rPr lang="en-US" altLang="en-US" dirty="0">
                <a:solidFill>
                  <a:schemeClr val="accent2"/>
                </a:solidFill>
                <a:latin typeface="Century Gothic" panose="020B0502020202020204" pitchFamily="34" charset="0"/>
              </a:rPr>
              <a:t>assist in members care, CenCal Health offers interpreter services with our Certified Language Interpreter (CLI) operating vendor and offers 200 interpreting languages.   Again, this is an amazing benefit for our LEP members.</a:t>
            </a:r>
            <a:r>
              <a:rPr lang="en-US" altLang="en-US" dirty="0"/>
              <a:t> </a:t>
            </a:r>
          </a:p>
          <a:p>
            <a:endParaRPr lang="en-US" altLang="en-US" dirty="0"/>
          </a:p>
          <a:p>
            <a:pPr eaLnBrk="1" hangingPunct="1">
              <a:spcBef>
                <a:spcPct val="0"/>
              </a:spcBef>
            </a:pPr>
            <a:r>
              <a:rPr lang="en-US" altLang="en-US" dirty="0">
                <a:solidFill>
                  <a:schemeClr val="accent2"/>
                </a:solidFill>
                <a:latin typeface="Century Gothic" panose="020B0502020202020204" pitchFamily="34" charset="0"/>
              </a:rPr>
              <a:t>We offer telephonic, and our new video remote interpreting service options </a:t>
            </a:r>
            <a:r>
              <a:rPr lang="en-US" altLang="en-US" dirty="0"/>
              <a:t>24 hours a day 7 days a week, and free of cost to providers and eligible members.  When utilizing this services p</a:t>
            </a:r>
            <a:r>
              <a:rPr lang="en-US" altLang="en-US" dirty="0">
                <a:solidFill>
                  <a:srgbClr val="000000"/>
                </a:solidFill>
                <a:ea typeface="ヒラギノ角ゴ Pro W3"/>
                <a:cs typeface="ヒラギノ角ゴ Pro W3"/>
              </a:rPr>
              <a:t>lease document a member’s request or need for interpreter services in their primary language within their chart notes, and m</a:t>
            </a:r>
            <a:r>
              <a:rPr lang="en-US" altLang="en-US" sz="1100" dirty="0">
                <a:solidFill>
                  <a:srgbClr val="000000"/>
                </a:solidFill>
                <a:ea typeface="ヒラギノ角ゴ Pro W3"/>
                <a:cs typeface="ヒラギノ角ゴ Pro W3"/>
              </a:rPr>
              <a:t>ake it easily accessible for your staff to reference during visits. </a:t>
            </a:r>
            <a:r>
              <a:rPr lang="en-US" altLang="en-US" sz="1100" dirty="0">
                <a:solidFill>
                  <a:srgbClr val="FFFFFF"/>
                </a:solidFill>
                <a:latin typeface="Century Gothic" panose="020B0502020202020204" pitchFamily="34" charset="0"/>
              </a:rPr>
              <a:t>It’s the responsibility of the provider to request interpreter services, </a:t>
            </a:r>
            <a:r>
              <a:rPr lang="en-US" altLang="en-US" sz="1100" b="1" u="sng" dirty="0">
                <a:solidFill>
                  <a:srgbClr val="FFFFFF"/>
                </a:solidFill>
                <a:latin typeface="Century Gothic" panose="020B0502020202020204" pitchFamily="34" charset="0"/>
              </a:rPr>
              <a:t>not the Member</a:t>
            </a:r>
            <a:r>
              <a:rPr lang="en-US" altLang="en-US" sz="1100" dirty="0">
                <a:solidFill>
                  <a:srgbClr val="FFFFFF"/>
                </a:solidFill>
                <a:latin typeface="Century Gothic" panose="020B0502020202020204" pitchFamily="34" charset="0"/>
              </a:rPr>
              <a:t> and appointments should remain scheduled</a:t>
            </a:r>
          </a:p>
          <a:p>
            <a:pPr eaLnBrk="1" hangingPunct="1"/>
            <a:endParaRPr lang="en-US" altLang="en-US" sz="300" dirty="0">
              <a:solidFill>
                <a:srgbClr val="000000"/>
              </a:solidFill>
              <a:ea typeface="ヒラギノ角ゴ Pro W3"/>
              <a:cs typeface="ヒラギノ角ゴ Pro W3"/>
            </a:endParaRPr>
          </a:p>
          <a:p>
            <a:pPr eaLnBrk="1" hangingPunct="1">
              <a:spcBef>
                <a:spcPct val="0"/>
              </a:spcBef>
            </a:pPr>
            <a:r>
              <a:rPr lang="en-US" altLang="en-US" dirty="0">
                <a:solidFill>
                  <a:srgbClr val="000000"/>
                </a:solidFill>
                <a:ea typeface="ヒラギノ角ゴ Pro W3"/>
                <a:cs typeface="ヒラギノ角ゴ Pro W3"/>
              </a:rPr>
              <a:t>If a member declines or refuses interpreter services, document this in the member’s medical chart and try to offer handouts, discharge paperwork and health education materials in the member’s primary language.</a:t>
            </a:r>
            <a:endParaRPr lang="en-US" altLang="en-US" dirty="0"/>
          </a:p>
          <a:p>
            <a:pPr eaLnBrk="1" hangingPunct="1"/>
            <a:endParaRPr lang="en-US" altLang="en-US" sz="800" dirty="0">
              <a:solidFill>
                <a:srgbClr val="000000"/>
              </a:solidFill>
              <a:ea typeface="ヒラギノ角ゴ Pro W3"/>
              <a:cs typeface="ヒラギノ角ゴ Pro W3"/>
            </a:endParaRPr>
          </a:p>
          <a:p>
            <a:pPr eaLnBrk="1" hangingPunct="1"/>
            <a:r>
              <a:rPr lang="en-US" altLang="en-US" dirty="0">
                <a:solidFill>
                  <a:srgbClr val="000000"/>
                </a:solidFill>
                <a:ea typeface="ヒラギノ角ゴ Pro W3"/>
                <a:cs typeface="ヒラギノ角ゴ Pro W3"/>
              </a:rPr>
              <a:t>Also please ensure that bilingual staff that provide interpreter services within your office have been evaluated and are capable of health care interpreting. CenCal Health discourages providers from using family members or any unqualified personnel as interpreters.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0D8B3C-1247-4A83-86E6-F15507DF1F0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790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CenCal Members may be eligible for BHT services if they meet the following criteria:</a:t>
            </a:r>
          </a:p>
          <a:p>
            <a:pPr marL="55563" lvl="1" indent="0">
              <a:buNone/>
            </a:pPr>
            <a:r>
              <a:rPr lang="en-US" sz="1200" dirty="0">
                <a:solidFill>
                  <a:srgbClr val="0070C0"/>
                </a:solidFill>
                <a:latin typeface="+mn-lt"/>
              </a:rPr>
              <a:t>The Member must be:</a:t>
            </a:r>
          </a:p>
          <a:p>
            <a:pPr marL="341313" lvl="1" indent="-285750">
              <a:buFont typeface="Wingdings" panose="05000000000000000000" pitchFamily="2" charset="2"/>
              <a:buChar char="ü"/>
            </a:pPr>
            <a:r>
              <a:rPr lang="en-US" sz="1200" u="sng" dirty="0">
                <a:solidFill>
                  <a:srgbClr val="0070C0"/>
                </a:solidFill>
                <a:latin typeface="+mn-lt"/>
              </a:rPr>
              <a:t>under </a:t>
            </a:r>
            <a:r>
              <a:rPr lang="en-US" sz="1200" dirty="0">
                <a:solidFill>
                  <a:srgbClr val="0070C0"/>
                </a:solidFill>
                <a:latin typeface="+mn-lt"/>
              </a:rPr>
              <a:t>21 years of age</a:t>
            </a:r>
          </a:p>
          <a:p>
            <a:pPr marL="341313" lvl="1" indent="-285750">
              <a:buFont typeface="Wingdings" panose="05000000000000000000" pitchFamily="2" charset="2"/>
              <a:buChar char="ü"/>
            </a:pPr>
            <a:r>
              <a:rPr lang="en-US" sz="1200" dirty="0">
                <a:solidFill>
                  <a:srgbClr val="0070C0"/>
                </a:solidFill>
                <a:latin typeface="+mn-lt"/>
              </a:rPr>
              <a:t>Medically stable</a:t>
            </a:r>
          </a:p>
          <a:p>
            <a:pPr marL="341313" lvl="1" indent="-285750">
              <a:buFont typeface="Wingdings" panose="05000000000000000000" pitchFamily="2" charset="2"/>
              <a:buChar char="ü"/>
            </a:pPr>
            <a:r>
              <a:rPr lang="en-US" sz="1200" dirty="0">
                <a:solidFill>
                  <a:srgbClr val="0070C0"/>
                </a:solidFill>
                <a:latin typeface="+mn-lt"/>
              </a:rPr>
              <a:t>Not in need of 24 hour medical/nursing monitoring provided in a hospital or ICF. </a:t>
            </a:r>
          </a:p>
          <a:p>
            <a:pPr marL="341313" lvl="1" indent="-285750">
              <a:buFont typeface="Wingdings" panose="05000000000000000000" pitchFamily="2" charset="2"/>
              <a:buChar char="ü"/>
            </a:pPr>
            <a:r>
              <a:rPr lang="en-US" sz="1200" dirty="0">
                <a:solidFill>
                  <a:srgbClr val="0070C0"/>
                </a:solidFill>
                <a:latin typeface="+mn-lt"/>
              </a:rPr>
              <a:t>ABA Treatment must be recommended by a physician, psychologist or surgeon on </a:t>
            </a:r>
            <a:r>
              <a:rPr lang="en-US" sz="1200" dirty="0" err="1">
                <a:solidFill>
                  <a:srgbClr val="0070C0"/>
                </a:solidFill>
                <a:latin typeface="+mn-lt"/>
              </a:rPr>
              <a:t>CenCal’s</a:t>
            </a:r>
            <a:r>
              <a:rPr lang="en-US" sz="1200" dirty="0">
                <a:solidFill>
                  <a:srgbClr val="0070C0"/>
                </a:solidFill>
                <a:latin typeface="+mn-lt"/>
              </a:rPr>
              <a:t> ABA Referral form. </a:t>
            </a:r>
          </a:p>
          <a:p>
            <a:pPr marL="341313" lvl="1" indent="-285750">
              <a:buFont typeface="Wingdings" panose="05000000000000000000" pitchFamily="2" charset="2"/>
              <a:buChar char="ü"/>
            </a:pPr>
            <a:r>
              <a:rPr lang="en-US" sz="1200" dirty="0">
                <a:solidFill>
                  <a:srgbClr val="0070C0"/>
                </a:solidFill>
                <a:latin typeface="+mn-lt"/>
              </a:rPr>
              <a:t>The Member must be presenting with a pattern of developmentally inappropriate behaviors that is significantly affecting their ability to function across different systems</a:t>
            </a:r>
          </a:p>
          <a:p>
            <a:pPr marL="341313" lvl="1" indent="-285750">
              <a:buFont typeface="Wingdings" panose="05000000000000000000" pitchFamily="2" charset="2"/>
              <a:buChar char="ü"/>
            </a:pPr>
            <a:r>
              <a:rPr lang="en-US" sz="1200" b="0" dirty="0">
                <a:solidFill>
                  <a:srgbClr val="0070C0"/>
                </a:solidFill>
                <a:latin typeface="+mn-lt"/>
              </a:rPr>
              <a:t>The Member’s behaviors are not a result of an untreated medical condition, sensory impairment or mental health disorder that can be treated with another modality.</a:t>
            </a:r>
            <a:endParaRPr lang="en-US" b="0" dirty="0">
              <a:latin typeface="+mn-lt"/>
            </a:endParaRPr>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39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&lt;Anna read content below&gt;</a:t>
            </a:r>
          </a:p>
          <a:p>
            <a:pPr>
              <a:defRPr/>
            </a:pPr>
            <a:endParaRPr lang="en-US" altLang="en-US" dirty="0"/>
          </a:p>
          <a:p>
            <a:pPr>
              <a:defRPr/>
            </a:pPr>
            <a:r>
              <a:rPr lang="en-US" altLang="en-US" dirty="0"/>
              <a:t>To access the phone interpreting services:</a:t>
            </a:r>
            <a:r>
              <a:rPr lang="en-US" altLang="en-US" b="1" dirty="0"/>
              <a:t>  </a:t>
            </a:r>
            <a:endParaRPr lang="en-US" altLang="en-US" dirty="0"/>
          </a:p>
          <a:p>
            <a:pPr>
              <a:defRPr/>
            </a:pPr>
            <a:r>
              <a:rPr lang="en-US" altLang="en-US" dirty="0"/>
              <a:t>- Dial the toll-free number:  </a:t>
            </a:r>
            <a:r>
              <a:rPr lang="en-US" altLang="en-US" b="1" dirty="0"/>
              <a:t>1 (800) 225-5254</a:t>
            </a:r>
            <a:endParaRPr lang="en-US" altLang="en-US" dirty="0"/>
          </a:p>
          <a:p>
            <a:pPr>
              <a:defRPr/>
            </a:pPr>
            <a:r>
              <a:rPr lang="en-US" altLang="en-US" dirty="0"/>
              <a:t>- Provide operator customer code: 48CEN</a:t>
            </a:r>
          </a:p>
          <a:p>
            <a:pPr>
              <a:defRPr/>
            </a:pPr>
            <a:r>
              <a:rPr lang="en-US" altLang="en-US" dirty="0"/>
              <a:t>- Indicate to operator that you are calling on behalf of a CenCal Health provider</a:t>
            </a:r>
          </a:p>
          <a:p>
            <a:pPr>
              <a:defRPr/>
            </a:pPr>
            <a:r>
              <a:rPr lang="en-US" altLang="en-US" dirty="0"/>
              <a:t>- Request Language needed</a:t>
            </a:r>
          </a:p>
          <a:p>
            <a:pPr>
              <a:defRPr/>
            </a:pPr>
            <a:r>
              <a:rPr lang="en-US" altLang="en-US" dirty="0"/>
              <a:t>- Provide your phone number, provider’s last name, NPI #, CenCal Health member ID and patient name</a:t>
            </a:r>
          </a:p>
          <a:p>
            <a:pPr>
              <a:defRPr/>
            </a:pPr>
            <a:endParaRPr lang="en-US" altLang="en-US" dirty="0"/>
          </a:p>
          <a:p>
            <a:pPr>
              <a:defRPr/>
            </a:pPr>
            <a:r>
              <a:rPr lang="en-US" altLang="en-US" dirty="0"/>
              <a:t>Or Providers have the ability to access the video interpreter service with the web address on the screen, and entering in the VRI code 48cencalhp.</a:t>
            </a:r>
          </a:p>
          <a:p>
            <a:pPr>
              <a:defRPr/>
            </a:pPr>
            <a:endParaRPr lang="en-US" altLang="en-US" dirty="0"/>
          </a:p>
          <a:p>
            <a:pPr>
              <a:defRPr/>
            </a:pPr>
            <a:r>
              <a:rPr lang="en-US" altLang="en-US" dirty="0"/>
              <a:t>Key tips to remember:</a:t>
            </a:r>
          </a:p>
          <a:p>
            <a:pPr marL="342900" indent="-342900" eaLnBrk="1" fontAlgn="auto" hangingPunct="1">
              <a:spcBef>
                <a:spcPts val="0"/>
              </a:spcBef>
              <a:spcAft>
                <a:spcPts val="0"/>
              </a:spcAft>
              <a:buFont typeface="Arial" panose="020B0604020202020204" pitchFamily="34" charset="0"/>
              <a:buChar char="•"/>
              <a:defRPr/>
            </a:pPr>
            <a:r>
              <a:rPr lang="en-US" dirty="0">
                <a:solidFill>
                  <a:srgbClr val="37A797">
                    <a:lumMod val="75000"/>
                  </a:srgbClr>
                </a:solidFill>
                <a:latin typeface="Century Gothic" panose="020B0502020202020204" pitchFamily="34" charset="0"/>
              </a:rPr>
              <a:t>Video for American Sign Language (ASL) is available anytime for all providers</a:t>
            </a:r>
          </a:p>
          <a:p>
            <a:pPr marL="342900" indent="-342900" eaLnBrk="1" fontAlgn="auto" hangingPunct="1">
              <a:spcBef>
                <a:spcPts val="0"/>
              </a:spcBef>
              <a:spcAft>
                <a:spcPts val="0"/>
              </a:spcAft>
              <a:buFont typeface="Arial" panose="020B0604020202020204" pitchFamily="34" charset="0"/>
              <a:buChar char="•"/>
              <a:defRPr/>
            </a:pPr>
            <a:r>
              <a:rPr lang="en-US" dirty="0">
                <a:solidFill>
                  <a:srgbClr val="37A797">
                    <a:lumMod val="75000"/>
                  </a:srgbClr>
                </a:solidFill>
                <a:latin typeface="Century Gothic" panose="020B0502020202020204" pitchFamily="34" charset="0"/>
              </a:rPr>
              <a:t>All providers will need to supply their own device (laptop, tablet, phone etc.) for these services.  CenCal Health will not provide these devices</a:t>
            </a:r>
            <a:endParaRPr lang="en-US" sz="800" dirty="0">
              <a:solidFill>
                <a:srgbClr val="37A797">
                  <a:lumMod val="75000"/>
                </a:srgbClr>
              </a:solidFill>
              <a:latin typeface="Century Gothic" panose="020B0502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dirty="0">
                <a:solidFill>
                  <a:srgbClr val="37A797">
                    <a:lumMod val="75000"/>
                  </a:srgbClr>
                </a:solidFill>
                <a:latin typeface="Century Gothic" panose="020B0502020202020204" pitchFamily="34" charset="0"/>
              </a:rPr>
              <a:t>Do not use a member’s phone for video or phone interpreting services</a:t>
            </a:r>
            <a:endParaRPr lang="en-US" sz="900" dirty="0">
              <a:solidFill>
                <a:srgbClr val="37A797">
                  <a:lumMod val="75000"/>
                </a:srgbClr>
              </a:solidFill>
              <a:latin typeface="Century Gothic" panose="020B0502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dirty="0">
                <a:solidFill>
                  <a:srgbClr val="37A797">
                    <a:lumMod val="75000"/>
                  </a:srgbClr>
                </a:solidFill>
                <a:latin typeface="Century Gothic" panose="020B0502020202020204" pitchFamily="34" charset="0"/>
              </a:rPr>
              <a:t>Do not give members your provider login or password for this service shown</a:t>
            </a:r>
            <a:r>
              <a:rPr lang="en-US" baseline="0" dirty="0">
                <a:solidFill>
                  <a:srgbClr val="37A797">
                    <a:lumMod val="75000"/>
                  </a:srgbClr>
                </a:solidFill>
                <a:latin typeface="Century Gothic" panose="020B0502020202020204" pitchFamily="34" charset="0"/>
              </a:rPr>
              <a:t> here on the screen</a:t>
            </a:r>
            <a:endParaRPr lang="en-US" sz="900" dirty="0">
              <a:solidFill>
                <a:srgbClr val="37A797">
                  <a:lumMod val="75000"/>
                </a:srgbClr>
              </a:solidFill>
              <a:latin typeface="Century Gothic" panose="020B0502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dirty="0">
                <a:solidFill>
                  <a:srgbClr val="37A797">
                    <a:lumMod val="75000"/>
                  </a:srgbClr>
                </a:solidFill>
                <a:latin typeface="Century Gothic" panose="020B0502020202020204" pitchFamily="34" charset="0"/>
              </a:rPr>
              <a:t>And last we highly</a:t>
            </a:r>
            <a:r>
              <a:rPr lang="en-US" baseline="0" dirty="0">
                <a:solidFill>
                  <a:srgbClr val="37A797">
                    <a:lumMod val="75000"/>
                  </a:srgbClr>
                </a:solidFill>
                <a:latin typeface="Century Gothic" panose="020B0502020202020204" pitchFamily="34" charset="0"/>
              </a:rPr>
              <a:t> recommend that you do not </a:t>
            </a:r>
            <a:r>
              <a:rPr lang="en-US" dirty="0">
                <a:solidFill>
                  <a:srgbClr val="37A797">
                    <a:lumMod val="75000"/>
                  </a:srgbClr>
                </a:solidFill>
                <a:latin typeface="Century Gothic" panose="020B0502020202020204" pitchFamily="34" charset="0"/>
              </a:rPr>
              <a:t>pre-schedule video interpreting services in advance as appointments may change</a:t>
            </a:r>
          </a:p>
          <a:p>
            <a:pPr>
              <a:defRPr/>
            </a:pPr>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697AD4-204B-43AC-8098-77012705F98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4865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&lt;Anna&gt;</a:t>
            </a:r>
          </a:p>
          <a:p>
            <a:r>
              <a:rPr lang="en-US" altLang="en-US" dirty="0"/>
              <a:t>To learn more about these resources please go to our Cultural Competency, Health Literacy website page linked here on the screen. </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6A6CF-FE5A-4B8C-968E-4E71B5B89AD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495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&lt;All to participate, with Gregg having</a:t>
            </a:r>
            <a:r>
              <a:rPr lang="en-US" altLang="en-US" baseline="0" dirty="0"/>
              <a:t> </a:t>
            </a:r>
            <a:r>
              <a:rPr lang="en-US" altLang="en-US" dirty="0"/>
              <a:t>access to view questions coming in and read them to the panel for them to answer&gt;</a:t>
            </a:r>
          </a:p>
          <a:p>
            <a:endParaRPr lang="en-US" altLang="en-US" dirty="0"/>
          </a:p>
          <a:p>
            <a:r>
              <a:rPr lang="en-US" altLang="en-US" dirty="0"/>
              <a:t>If we do not get to your question, someone from our team we will reach out to you directly via email.</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4C214A-93C9-46A7-96E5-3E85BEE26DD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4852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&lt;Jamie&gt;</a:t>
            </a:r>
          </a:p>
          <a:p>
            <a:endParaRPr lang="en-US" altLang="en-US" dirty="0"/>
          </a:p>
          <a:p>
            <a:endParaRPr lang="en-US" alt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54063" indent="-288925">
              <a:defRPr>
                <a:solidFill>
                  <a:schemeClr val="tx1"/>
                </a:solidFill>
                <a:latin typeface="Tw Cen MT" panose="020B0602020104020603" pitchFamily="34" charset="0"/>
              </a:defRPr>
            </a:lvl2pPr>
            <a:lvl3pPr marL="1162050" indent="-230188">
              <a:defRPr>
                <a:solidFill>
                  <a:schemeClr val="tx1"/>
                </a:solidFill>
                <a:latin typeface="Tw Cen MT" panose="020B0602020104020603" pitchFamily="34" charset="0"/>
              </a:defRPr>
            </a:lvl3pPr>
            <a:lvl4pPr marL="1628775" indent="-230188">
              <a:defRPr>
                <a:solidFill>
                  <a:schemeClr val="tx1"/>
                </a:solidFill>
                <a:latin typeface="Tw Cen MT" panose="020B0602020104020603" pitchFamily="34" charset="0"/>
              </a:defRPr>
            </a:lvl4pPr>
            <a:lvl5pPr marL="2092325" indent="-230188">
              <a:defRPr>
                <a:solidFill>
                  <a:schemeClr val="tx1"/>
                </a:solidFill>
                <a:latin typeface="Tw Cen MT" panose="020B0602020104020603" pitchFamily="34" charset="0"/>
              </a:defRPr>
            </a:lvl5pPr>
            <a:lvl6pPr marL="2549525" indent="-230188" eaLnBrk="0" fontAlgn="base" hangingPunct="0">
              <a:spcBef>
                <a:spcPct val="0"/>
              </a:spcBef>
              <a:spcAft>
                <a:spcPct val="0"/>
              </a:spcAft>
              <a:defRPr>
                <a:solidFill>
                  <a:schemeClr val="tx1"/>
                </a:solidFill>
                <a:latin typeface="Tw Cen MT" panose="020B0602020104020603" pitchFamily="34" charset="0"/>
              </a:defRPr>
            </a:lvl6pPr>
            <a:lvl7pPr marL="3006725" indent="-230188" eaLnBrk="0" fontAlgn="base" hangingPunct="0">
              <a:spcBef>
                <a:spcPct val="0"/>
              </a:spcBef>
              <a:spcAft>
                <a:spcPct val="0"/>
              </a:spcAft>
              <a:defRPr>
                <a:solidFill>
                  <a:schemeClr val="tx1"/>
                </a:solidFill>
                <a:latin typeface="Tw Cen MT" panose="020B0602020104020603" pitchFamily="34" charset="0"/>
              </a:defRPr>
            </a:lvl7pPr>
            <a:lvl8pPr marL="3463925" indent="-230188" eaLnBrk="0" fontAlgn="base" hangingPunct="0">
              <a:spcBef>
                <a:spcPct val="0"/>
              </a:spcBef>
              <a:spcAft>
                <a:spcPct val="0"/>
              </a:spcAft>
              <a:defRPr>
                <a:solidFill>
                  <a:schemeClr val="tx1"/>
                </a:solidFill>
                <a:latin typeface="Tw Cen MT" panose="020B0602020104020603" pitchFamily="34" charset="0"/>
              </a:defRPr>
            </a:lvl8pPr>
            <a:lvl9pPr marL="3921125" indent="-230188"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B08831-693E-4AFE-B9BC-2DC8065BDCCE}" type="slidenum">
              <a:rPr kumimoji="0" lang="en-US" altLang="en-US" sz="1200" b="0" i="0" u="none" strike="noStrike" kern="1200" cap="none" spc="0" normalizeH="0" baseline="0" noProof="0" smtClean="0">
                <a:ln>
                  <a:noFill/>
                </a:ln>
                <a:solidFill>
                  <a:srgbClr val="000000"/>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802454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a:t>
            </a:r>
            <a:r>
              <a:rPr lang="en-US" altLang="en-US" dirty="0"/>
              <a:t>concludes </a:t>
            </a:r>
            <a:r>
              <a:rPr lang="en-US" sz="1200" dirty="0" smtClean="0">
                <a:solidFill>
                  <a:srgbClr val="FFFFFF"/>
                </a:solidFill>
                <a:latin typeface="Century Gothic" panose="020B0502020202020204" pitchFamily="34" charset="0"/>
              </a:rPr>
              <a:t>Behavioral Health (ABA) Treatment Overview, Authorization &amp; Claims Training</a:t>
            </a:r>
            <a:r>
              <a:rPr lang="en-US" sz="1200" baseline="0" dirty="0" smtClean="0">
                <a:solidFill>
                  <a:srgbClr val="FFFFFF"/>
                </a:solidFill>
                <a:latin typeface="Century Gothic" panose="020B0502020202020204" pitchFamily="34" charset="0"/>
              </a:rPr>
              <a:t> </a:t>
            </a:r>
            <a:r>
              <a:rPr lang="en-US" altLang="en-US" baseline="0" dirty="0" smtClean="0"/>
              <a:t>.  </a:t>
            </a:r>
            <a:r>
              <a:rPr lang="en-US" altLang="en-US" baseline="0" dirty="0"/>
              <a:t>W</a:t>
            </a:r>
            <a:r>
              <a:rPr lang="en-US" altLang="en-US" dirty="0"/>
              <a:t>e look forward to working with you and continuing our collaboration so our members receive the best quality of care.  Please take a moment and fill out our post</a:t>
            </a:r>
            <a:r>
              <a:rPr lang="en-US" altLang="en-US" baseline="0" dirty="0"/>
              <a:t> t</a:t>
            </a:r>
            <a:r>
              <a:rPr lang="en-US" altLang="en-US" dirty="0"/>
              <a:t>raining survey after we end here today so we can continue to provide exceptional education</a:t>
            </a:r>
            <a:r>
              <a:rPr lang="en-US" altLang="en-US" baseline="0" dirty="0"/>
              <a:t> and resources for our provider network.</a:t>
            </a:r>
          </a:p>
          <a:p>
            <a:endParaRPr lang="en-US" altLang="en-US" baseline="0" dirty="0"/>
          </a:p>
          <a:p>
            <a:r>
              <a:rPr lang="en-US" altLang="en-US" baseline="0" dirty="0"/>
              <a:t>You will receive a copy of these slides and the recording to this event along with handouts in the next couple of days.</a:t>
            </a:r>
          </a:p>
          <a:p>
            <a:endParaRPr lang="en-US" altLang="en-US" baseline="0" dirty="0"/>
          </a:p>
          <a:p>
            <a:r>
              <a:rPr lang="en-US" altLang="en-US" baseline="0" dirty="0"/>
              <a:t>Have a great day.</a:t>
            </a:r>
          </a:p>
          <a:p>
            <a:endParaRPr lang="en-US" altLang="en-US" baseline="0" dirty="0"/>
          </a:p>
          <a:p>
            <a:endParaRPr lang="en-US" alt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1377E8-9186-4E36-805D-70D6291F81C6}" type="slidenum">
              <a:rPr kumimoji="0" lang="en-US" altLang="en-US" sz="1200" b="0" i="0" u="none" strike="noStrike" kern="1200" cap="none" spc="0" normalizeH="0" baseline="0" noProof="0" smtClean="0">
                <a:ln>
                  <a:noFill/>
                </a:ln>
                <a:solidFill>
                  <a:srgbClr val="000000"/>
                </a:solidFill>
                <a:effectLst/>
                <a:uLnTx/>
                <a:uFillTx/>
                <a:latin typeface="Tw Cen MT" panose="020B06020201040206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11882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ABA treatment must be medically necessary for members.</a:t>
            </a:r>
          </a:p>
          <a:p>
            <a:endParaRPr lang="en-US" dirty="0"/>
          </a:p>
          <a:p>
            <a:pPr marL="55563" lvl="1" indent="0">
              <a:buNone/>
            </a:pPr>
            <a:r>
              <a:rPr lang="en-US" sz="2000" b="0" dirty="0">
                <a:solidFill>
                  <a:srgbClr val="0070C0"/>
                </a:solidFill>
              </a:rPr>
              <a:t>Services are Medically Necessary when: </a:t>
            </a:r>
          </a:p>
          <a:p>
            <a:pPr marL="512763" lvl="1" indent="-457200">
              <a:buAutoNum type="arabicPeriod"/>
            </a:pPr>
            <a:r>
              <a:rPr lang="en-US" sz="2000" dirty="0">
                <a:solidFill>
                  <a:srgbClr val="0070C0"/>
                </a:solidFill>
              </a:rPr>
              <a:t>Indicated</a:t>
            </a:r>
          </a:p>
          <a:p>
            <a:pPr marL="512763" lvl="1" indent="-457200">
              <a:buAutoNum type="arabicPeriod"/>
            </a:pPr>
            <a:r>
              <a:rPr lang="en-US" sz="2000" dirty="0">
                <a:solidFill>
                  <a:srgbClr val="0070C0"/>
                </a:solidFill>
              </a:rPr>
              <a:t>Appropriate</a:t>
            </a:r>
          </a:p>
          <a:p>
            <a:pPr marL="512763" lvl="1" indent="-457200">
              <a:buAutoNum type="arabicPeriod"/>
            </a:pPr>
            <a:r>
              <a:rPr lang="en-US" sz="2000" dirty="0">
                <a:solidFill>
                  <a:srgbClr val="0070C0"/>
                </a:solidFill>
              </a:rPr>
              <a:t>Efficacious-at the initiation of treatment</a:t>
            </a:r>
          </a:p>
          <a:p>
            <a:pPr marL="512763" lvl="1" indent="-457200">
              <a:buAutoNum type="arabicPeriod"/>
            </a:pPr>
            <a:r>
              <a:rPr lang="en-US" sz="2000" dirty="0">
                <a:solidFill>
                  <a:srgbClr val="0070C0"/>
                </a:solidFill>
              </a:rPr>
              <a:t>Efficient</a:t>
            </a:r>
          </a:p>
          <a:p>
            <a:pPr marL="512763" lvl="1" indent="-457200">
              <a:buAutoNum type="arabicPeriod"/>
            </a:pPr>
            <a:r>
              <a:rPr lang="en-US" sz="2000" dirty="0">
                <a:solidFill>
                  <a:srgbClr val="0070C0"/>
                </a:solidFill>
              </a:rPr>
              <a:t>Effective-at the continuation/renewal of treatment authorizations</a:t>
            </a:r>
          </a:p>
          <a:p>
            <a:pPr marL="55563" lvl="1" indent="0">
              <a:buNone/>
            </a:pPr>
            <a:endParaRPr lang="en-US" sz="2000" dirty="0">
              <a:solidFill>
                <a:srgbClr val="0070C0"/>
              </a:solidFill>
            </a:endParaRPr>
          </a:p>
          <a:p>
            <a:pPr marL="55563" lvl="1" indent="0">
              <a:buNone/>
            </a:pPr>
            <a:r>
              <a:rPr lang="en-US" sz="2000" dirty="0" err="1">
                <a:solidFill>
                  <a:srgbClr val="0070C0"/>
                </a:solidFill>
              </a:rPr>
              <a:t>CenCal’s</a:t>
            </a:r>
            <a:r>
              <a:rPr lang="en-US" sz="2000" dirty="0">
                <a:solidFill>
                  <a:srgbClr val="0070C0"/>
                </a:solidFill>
              </a:rPr>
              <a:t> Clinical Guidelines indicate that services are medically necessary when:</a:t>
            </a:r>
          </a:p>
          <a:p>
            <a:pPr marL="747713" lvl="2" indent="-234950"/>
            <a:r>
              <a:rPr lang="en-US" b="0" dirty="0">
                <a:solidFill>
                  <a:srgbClr val="0070C0"/>
                </a:solidFill>
              </a:rPr>
              <a:t> Behaviors are moderate to severe and across multiple domains and impair functioning </a:t>
            </a:r>
          </a:p>
          <a:p>
            <a:pPr marL="747713" lvl="2" indent="-234950"/>
            <a:r>
              <a:rPr lang="en-US">
                <a:solidFill>
                  <a:srgbClr val="0070C0"/>
                </a:solidFill>
              </a:rPr>
              <a:t>Member can participate in Outpatient care safely and not a “risk to self or others.”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44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 Services are not covered under the following conditions:</a:t>
            </a:r>
          </a:p>
          <a:p>
            <a:pPr marL="290513" lvl="1" indent="-234950"/>
            <a:r>
              <a:rPr lang="en-US" dirty="0" smtClean="0">
                <a:solidFill>
                  <a:srgbClr val="0070C0"/>
                </a:solidFill>
              </a:rPr>
              <a:t>When there is no continued clinical benefit expected.</a:t>
            </a:r>
          </a:p>
          <a:p>
            <a:pPr marL="290513" lvl="1" indent="-234950"/>
            <a:r>
              <a:rPr lang="en-US" b="0" dirty="0" smtClean="0">
                <a:solidFill>
                  <a:srgbClr val="0070C0"/>
                </a:solidFill>
              </a:rPr>
              <a:t>Respite, day care or services in non-conventional settings such as </a:t>
            </a:r>
            <a:r>
              <a:rPr lang="en-US" b="0" u="sng" dirty="0" smtClean="0">
                <a:solidFill>
                  <a:srgbClr val="0070C0"/>
                </a:solidFill>
              </a:rPr>
              <a:t>camps</a:t>
            </a:r>
            <a:r>
              <a:rPr lang="en-US" b="0" dirty="0" smtClean="0">
                <a:solidFill>
                  <a:srgbClr val="0070C0"/>
                </a:solidFill>
              </a:rPr>
              <a:t>, resorts, or spas.</a:t>
            </a:r>
          </a:p>
          <a:p>
            <a:pPr marL="290513" lvl="1" indent="-234950"/>
            <a:r>
              <a:rPr lang="en-US" dirty="0" smtClean="0">
                <a:solidFill>
                  <a:srgbClr val="0070C0"/>
                </a:solidFill>
              </a:rPr>
              <a:t>Custodial care </a:t>
            </a:r>
          </a:p>
          <a:p>
            <a:pPr marL="747713" lvl="2" indent="-234950"/>
            <a:r>
              <a:rPr lang="en-US" dirty="0" smtClean="0">
                <a:solidFill>
                  <a:srgbClr val="0070C0"/>
                </a:solidFill>
              </a:rPr>
              <a:t>Service is primarily to maintain the client or anyone else’s safety</a:t>
            </a:r>
          </a:p>
          <a:p>
            <a:pPr marL="290513" lvl="1" indent="-234950"/>
            <a:r>
              <a:rPr lang="en-US" b="0" dirty="0" smtClean="0">
                <a:solidFill>
                  <a:srgbClr val="0070C0"/>
                </a:solidFill>
              </a:rPr>
              <a:t>Treatment that is solely vocationally or recreationally based</a:t>
            </a:r>
          </a:p>
          <a:p>
            <a:pPr marL="290513" lvl="1" indent="-234950"/>
            <a:r>
              <a:rPr lang="en-US" dirty="0" smtClean="0">
                <a:solidFill>
                  <a:srgbClr val="0070C0"/>
                </a:solidFill>
              </a:rPr>
              <a:t>Services that are not evidence-based behavioral intervention practices as supported by industry standards or national guidelines.</a:t>
            </a:r>
            <a:endParaRPr lang="en-US" b="0" dirty="0" smtClean="0">
              <a:solidFill>
                <a:srgbClr val="0070C0"/>
              </a:solidFill>
            </a:endParaRPr>
          </a:p>
          <a:p>
            <a:endParaRPr lang="en-US" dirty="0" smtClean="0"/>
          </a:p>
          <a:p>
            <a:r>
              <a:rPr lang="en-US" dirty="0" smtClean="0"/>
              <a:t>Again, we</a:t>
            </a:r>
            <a:r>
              <a:rPr lang="en-US" baseline="0" dirty="0" smtClean="0"/>
              <a:t> will no longer be approving services in the camp setting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1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(Andy) Let’s review the referral process.</a:t>
            </a:r>
          </a:p>
          <a:p>
            <a:endParaRPr lang="en-US" dirty="0" smtClean="0"/>
          </a:p>
          <a:p>
            <a:r>
              <a:rPr lang="en-US" dirty="0" smtClean="0"/>
              <a:t>(</a:t>
            </a:r>
            <a:r>
              <a:rPr lang="en-US" dirty="0"/>
              <a:t>Andy) As of 8/15, our new referral process will include any qualified provider submitting an ABA referral to </a:t>
            </a:r>
            <a:r>
              <a:rPr lang="en-US" dirty="0" err="1"/>
              <a:t>CenCal’s</a:t>
            </a:r>
            <a:r>
              <a:rPr lang="en-US" dirty="0"/>
              <a:t> BH Department.</a:t>
            </a:r>
          </a:p>
          <a:p>
            <a:endParaRPr lang="en-US" dirty="0"/>
          </a:p>
          <a:p>
            <a:pPr marL="0" indent="0">
              <a:buNone/>
            </a:pPr>
            <a:r>
              <a:rPr lang="en-US" sz="2000" b="0" dirty="0"/>
              <a:t>Eligible Providers (Physician, Psychologist, or Surgeon)will submit an ABA referral to the BH Department</a:t>
            </a:r>
          </a:p>
          <a:p>
            <a:pPr lvl="1"/>
            <a:r>
              <a:rPr lang="en-US" sz="2000" dirty="0"/>
              <a:t>Provider or Member will identify their provider of choice</a:t>
            </a:r>
          </a:p>
          <a:p>
            <a:pPr lvl="1"/>
            <a:r>
              <a:rPr lang="en-US" sz="2000" dirty="0"/>
              <a:t>The referral authorization will be requested for a 6-month period</a:t>
            </a:r>
          </a:p>
          <a:p>
            <a:pPr lvl="1"/>
            <a:r>
              <a:rPr lang="en-US" sz="2000" dirty="0"/>
              <a:t>ABA providers can submit ABA referral on behalf of a physician or provider</a:t>
            </a:r>
          </a:p>
          <a:p>
            <a:pPr lvl="1"/>
            <a:r>
              <a:rPr lang="en-US" sz="2000" dirty="0"/>
              <a:t>	Please be mindful that additional information may be needed from referring provider, out team will outreach the referring provider for this information</a:t>
            </a:r>
          </a:p>
          <a:p>
            <a:pPr lvl="2"/>
            <a:r>
              <a:rPr lang="en-US" sz="1600" dirty="0"/>
              <a:t>A denial will only be issued to member and referring provider.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05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 This is our new ABA Referral form, all fields must be complete and marked correct (yes, when a yes is required and a no, when no required) to proceed. &lt;LIZ</a:t>
            </a:r>
            <a:r>
              <a:rPr lang="en-US" baseline="0" dirty="0" smtClean="0"/>
              <a:t> TO CLICK ANIMATION 2 TIMES&gt;</a:t>
            </a:r>
            <a:endParaRPr lang="en-US" dirty="0" smtClean="0"/>
          </a:p>
          <a:p>
            <a:endParaRPr lang="en-US" dirty="0" smtClean="0"/>
          </a:p>
          <a:p>
            <a:r>
              <a:rPr lang="en-US" dirty="0" smtClean="0"/>
              <a:t>We also request the provider signature. </a:t>
            </a:r>
          </a:p>
          <a:p>
            <a:endParaRPr lang="en-US" dirty="0" smtClean="0"/>
          </a:p>
          <a:p>
            <a:r>
              <a:rPr lang="en-US" dirty="0" smtClean="0"/>
              <a:t>ABA providers can work directly with a physician to obtain but will not receive a denial letter if not approved, only the member and referring provider will receive in accordance with DHCS regulatory standards.</a:t>
            </a:r>
          </a:p>
          <a:p>
            <a:endParaRPr lang="en-US" dirty="0" smtClean="0"/>
          </a:p>
          <a:p>
            <a:r>
              <a:rPr lang="en-US" dirty="0" smtClean="0"/>
              <a:t>(Andy) The Behavioral Health Department will review and provide a determination within 5 business days.</a:t>
            </a:r>
          </a:p>
          <a:p>
            <a:r>
              <a:rPr lang="en-US" sz="1200" dirty="0" smtClean="0"/>
              <a:t>For treatment plans that do not include all the minimum required information, the provider can request a delay. A delay notification will be issued that allows up to 14, no more than 28 days for a decision to be made.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C347A-03D5-1147-B44E-807EA02DE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D7AE7EA9-E67A-4476-9F13-9BE0B7C63F7A}" type="slidenum">
              <a:rPr lang="en-US"/>
              <a:pPr>
                <a:defRPr/>
              </a:pPr>
              <a:t>‹#›</a:t>
            </a:fld>
            <a:endParaRPr lang="en-US" dirty="0"/>
          </a:p>
        </p:txBody>
      </p:sp>
    </p:spTree>
    <p:extLst>
      <p:ext uri="{BB962C8B-B14F-4D97-AF65-F5344CB8AC3E}">
        <p14:creationId xmlns:p14="http://schemas.microsoft.com/office/powerpoint/2010/main" val="29175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48C83152-B618-426E-AC48-390B577B75FF}" type="slidenum">
              <a:rPr lang="en-US"/>
              <a:pPr>
                <a:defRPr/>
              </a:pPr>
              <a:t>‹#›</a:t>
            </a:fld>
            <a:endParaRPr lang="en-US" dirty="0"/>
          </a:p>
        </p:txBody>
      </p:sp>
    </p:spTree>
    <p:extLst>
      <p:ext uri="{BB962C8B-B14F-4D97-AF65-F5344CB8AC3E}">
        <p14:creationId xmlns:p14="http://schemas.microsoft.com/office/powerpoint/2010/main" val="111562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C85B-2CD5-044E-952A-0D13B5D422E8}"/>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D9CE1C0C-2F17-4C06-A8FC-B5536754A5DF}" type="slidenum">
              <a:rPr lang="en-US"/>
              <a:pPr>
                <a:defRPr/>
              </a:pPr>
              <a:t>‹#›</a:t>
            </a:fld>
            <a:endParaRPr lang="en-US" dirty="0"/>
          </a:p>
        </p:txBody>
      </p:sp>
    </p:spTree>
    <p:extLst>
      <p:ext uri="{BB962C8B-B14F-4D97-AF65-F5344CB8AC3E}">
        <p14:creationId xmlns:p14="http://schemas.microsoft.com/office/powerpoint/2010/main" val="157214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C722-EE7E-8645-AB5A-166C355D97F0}"/>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6AD30F-4A48-0348-8F8B-55AACC909CA7}"/>
              </a:ext>
            </a:extLst>
          </p:cNvPr>
          <p:cNvSpPr>
            <a:spLocks noGrp="1"/>
          </p:cNvSpPr>
          <p:nvPr>
            <p:ph idx="1"/>
          </p:nvPr>
        </p:nvSpPr>
        <p:spPr>
          <a:xfrm>
            <a:off x="838200" y="1825625"/>
            <a:ext cx="10515600" cy="4351338"/>
          </a:xfrm>
          <a:prstGeom prst="rect">
            <a:avLst/>
          </a:prstGeom>
        </p:spPr>
        <p:txBody>
          <a:bodyPr/>
          <a:lstStyle>
            <a:lvl1pPr>
              <a:defRPr b="1">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998B5BD2-396B-491D-B323-8BB06823A8A9}" type="slidenum">
              <a:rPr lang="en-US"/>
              <a:pPr>
                <a:defRPr/>
              </a:pPr>
              <a:t>‹#›</a:t>
            </a:fld>
            <a:endParaRPr lang="en-US" dirty="0"/>
          </a:p>
        </p:txBody>
      </p:sp>
    </p:spTree>
    <p:extLst>
      <p:ext uri="{BB962C8B-B14F-4D97-AF65-F5344CB8AC3E}">
        <p14:creationId xmlns:p14="http://schemas.microsoft.com/office/powerpoint/2010/main" val="32195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9285-CCE3-E84D-9D59-7E870E95DBAC}"/>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F8FFC35-3295-9B46-B297-5B32FD2FFF69}"/>
              </a:ext>
            </a:extLst>
          </p:cNvPr>
          <p:cNvSpPr>
            <a:spLocks noGrp="1"/>
          </p:cNvSpPr>
          <p:nvPr>
            <p:ph sz="half" idx="1"/>
          </p:nvPr>
        </p:nvSpPr>
        <p:spPr>
          <a:xfrm>
            <a:off x="838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050AC4-13E8-0D4E-A02B-25DED703F488}"/>
              </a:ext>
            </a:extLst>
          </p:cNvPr>
          <p:cNvSpPr>
            <a:spLocks noGrp="1"/>
          </p:cNvSpPr>
          <p:nvPr>
            <p:ph sz="half" idx="2"/>
          </p:nvPr>
        </p:nvSpPr>
        <p:spPr>
          <a:xfrm>
            <a:off x="6172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056FB022-9424-4B74-924D-D9997AF2CDF4}" type="slidenum">
              <a:rPr lang="en-US"/>
              <a:pPr>
                <a:defRPr/>
              </a:pPr>
              <a:t>‹#›</a:t>
            </a:fld>
            <a:endParaRPr lang="en-US" dirty="0"/>
          </a:p>
        </p:txBody>
      </p:sp>
    </p:spTree>
    <p:extLst>
      <p:ext uri="{BB962C8B-B14F-4D97-AF65-F5344CB8AC3E}">
        <p14:creationId xmlns:p14="http://schemas.microsoft.com/office/powerpoint/2010/main" val="400834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4145D04-DFDF-A242-9211-40652DF07CA1}"/>
              </a:ext>
            </a:extLst>
          </p:cNvPr>
          <p:cNvSpPr>
            <a:spLocks noGrp="1"/>
          </p:cNvSpPr>
          <p:nvPr>
            <p:ph type="sldNum" sz="quarter" idx="4"/>
          </p:nvPr>
        </p:nvSpPr>
        <p:spPr>
          <a:xfrm>
            <a:off x="11353800" y="6224270"/>
            <a:ext cx="731058" cy="390286"/>
          </a:xfrm>
          <a:prstGeom prst="rect">
            <a:avLst/>
          </a:prstGeom>
        </p:spPr>
        <p:txBody>
          <a:bodyPr/>
          <a:lstStyle>
            <a:lvl1pPr>
              <a:defRPr>
                <a:solidFill>
                  <a:schemeClr val="bg1">
                    <a:lumMod val="65000"/>
                  </a:schemeClr>
                </a:solidFill>
              </a:defRPr>
            </a:lvl1pPr>
          </a:lstStyle>
          <a:p>
            <a:fld id="{F966B583-D06E-3E4E-8592-F8B343D1E9E9}" type="slidenum">
              <a:rPr lang="en-US" smtClean="0"/>
              <a:pPr/>
              <a:t>‹#›</a:t>
            </a:fld>
            <a:endParaRPr lang="en-US" dirty="0"/>
          </a:p>
        </p:txBody>
      </p:sp>
    </p:spTree>
    <p:extLst>
      <p:ext uri="{BB962C8B-B14F-4D97-AF65-F5344CB8AC3E}">
        <p14:creationId xmlns:p14="http://schemas.microsoft.com/office/powerpoint/2010/main" val="428457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C85B-2CD5-044E-952A-0D13B5D422E8}"/>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24B641E-A08D-D848-8F36-D73639972426}"/>
              </a:ext>
            </a:extLst>
          </p:cNvPr>
          <p:cNvSpPr>
            <a:spLocks noGrp="1"/>
          </p:cNvSpPr>
          <p:nvPr>
            <p:ph type="sldNum" sz="quarter" idx="4"/>
          </p:nvPr>
        </p:nvSpPr>
        <p:spPr>
          <a:xfrm>
            <a:off x="11353800" y="6224270"/>
            <a:ext cx="731058" cy="390286"/>
          </a:xfrm>
          <a:prstGeom prst="rect">
            <a:avLst/>
          </a:prstGeom>
        </p:spPr>
        <p:txBody>
          <a:bodyPr/>
          <a:lstStyle>
            <a:lvl1pPr>
              <a:defRPr>
                <a:solidFill>
                  <a:schemeClr val="bg1">
                    <a:lumMod val="65000"/>
                  </a:schemeClr>
                </a:solidFill>
              </a:defRPr>
            </a:lvl1pPr>
          </a:lstStyle>
          <a:p>
            <a:fld id="{F966B583-D06E-3E4E-8592-F8B343D1E9E9}" type="slidenum">
              <a:rPr lang="en-US" smtClean="0"/>
              <a:pPr/>
              <a:t>‹#›</a:t>
            </a:fld>
            <a:endParaRPr lang="en-US" dirty="0"/>
          </a:p>
        </p:txBody>
      </p:sp>
    </p:spTree>
    <p:extLst>
      <p:ext uri="{BB962C8B-B14F-4D97-AF65-F5344CB8AC3E}">
        <p14:creationId xmlns:p14="http://schemas.microsoft.com/office/powerpoint/2010/main" val="1563730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C722-EE7E-8645-AB5A-166C355D97F0}"/>
              </a:ext>
            </a:extLst>
          </p:cNvPr>
          <p:cNvSpPr>
            <a:spLocks noGrp="1"/>
          </p:cNvSpPr>
          <p:nvPr>
            <p:ph type="title" hasCustomPrompt="1"/>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6AD30F-4A48-0348-8F8B-55AACC909CA7}"/>
              </a:ext>
            </a:extLst>
          </p:cNvPr>
          <p:cNvSpPr>
            <a:spLocks noGrp="1"/>
          </p:cNvSpPr>
          <p:nvPr>
            <p:ph idx="1" hasCustomPrompt="1"/>
          </p:nvPr>
        </p:nvSpPr>
        <p:spPr>
          <a:xfrm>
            <a:off x="838200" y="1825625"/>
            <a:ext cx="10515600" cy="4351338"/>
          </a:xfrm>
          <a:prstGeom prst="rect">
            <a:avLst/>
          </a:prstGeom>
        </p:spPr>
        <p:txBody>
          <a:bodyPr/>
          <a:lstStyle>
            <a:lvl1pPr>
              <a:defRPr b="1">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200C5E1-A50E-2441-9D42-AF93CD203D06}"/>
              </a:ext>
            </a:extLst>
          </p:cNvPr>
          <p:cNvSpPr>
            <a:spLocks noGrp="1"/>
          </p:cNvSpPr>
          <p:nvPr>
            <p:ph type="sldNum" sz="quarter" idx="4"/>
          </p:nvPr>
        </p:nvSpPr>
        <p:spPr>
          <a:xfrm>
            <a:off x="11353800" y="6224270"/>
            <a:ext cx="731058" cy="390286"/>
          </a:xfrm>
          <a:prstGeom prst="rect">
            <a:avLst/>
          </a:prstGeom>
        </p:spPr>
        <p:txBody>
          <a:bodyPr/>
          <a:lstStyle>
            <a:lvl1pPr>
              <a:defRPr>
                <a:solidFill>
                  <a:schemeClr val="bg1">
                    <a:lumMod val="65000"/>
                  </a:schemeClr>
                </a:solidFill>
              </a:defRPr>
            </a:lvl1pPr>
          </a:lstStyle>
          <a:p>
            <a:fld id="{F966B583-D06E-3E4E-8592-F8B343D1E9E9}" type="slidenum">
              <a:rPr lang="en-US" smtClean="0"/>
              <a:pPr/>
              <a:t>‹#›</a:t>
            </a:fld>
            <a:endParaRPr lang="en-US" dirty="0"/>
          </a:p>
        </p:txBody>
      </p:sp>
    </p:spTree>
    <p:extLst>
      <p:ext uri="{BB962C8B-B14F-4D97-AF65-F5344CB8AC3E}">
        <p14:creationId xmlns:p14="http://schemas.microsoft.com/office/powerpoint/2010/main" val="200726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9285-CCE3-E84D-9D59-7E870E95DBAC}"/>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F8FFC35-3295-9B46-B297-5B32FD2FFF69}"/>
              </a:ext>
            </a:extLst>
          </p:cNvPr>
          <p:cNvSpPr>
            <a:spLocks noGrp="1"/>
          </p:cNvSpPr>
          <p:nvPr>
            <p:ph sz="half" idx="1"/>
          </p:nvPr>
        </p:nvSpPr>
        <p:spPr>
          <a:xfrm>
            <a:off x="838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050AC4-13E8-0D4E-A02B-25DED703F488}"/>
              </a:ext>
            </a:extLst>
          </p:cNvPr>
          <p:cNvSpPr>
            <a:spLocks noGrp="1"/>
          </p:cNvSpPr>
          <p:nvPr>
            <p:ph sz="half" idx="2"/>
          </p:nvPr>
        </p:nvSpPr>
        <p:spPr>
          <a:xfrm>
            <a:off x="6172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B81000F-D907-9946-83AB-73313FECCC57}"/>
              </a:ext>
            </a:extLst>
          </p:cNvPr>
          <p:cNvSpPr>
            <a:spLocks noGrp="1"/>
          </p:cNvSpPr>
          <p:nvPr>
            <p:ph type="sldNum" sz="quarter" idx="4"/>
          </p:nvPr>
        </p:nvSpPr>
        <p:spPr>
          <a:xfrm>
            <a:off x="11353800" y="6224270"/>
            <a:ext cx="731058" cy="390286"/>
          </a:xfrm>
          <a:prstGeom prst="rect">
            <a:avLst/>
          </a:prstGeom>
        </p:spPr>
        <p:txBody>
          <a:bodyPr/>
          <a:lstStyle>
            <a:lvl1pPr>
              <a:defRPr>
                <a:solidFill>
                  <a:schemeClr val="bg1">
                    <a:lumMod val="65000"/>
                  </a:schemeClr>
                </a:solidFill>
              </a:defRPr>
            </a:lvl1pPr>
          </a:lstStyle>
          <a:p>
            <a:fld id="{F966B583-D06E-3E4E-8592-F8B343D1E9E9}" type="slidenum">
              <a:rPr lang="en-US" smtClean="0"/>
              <a:pPr/>
              <a:t>‹#›</a:t>
            </a:fld>
            <a:endParaRPr lang="en-US" dirty="0"/>
          </a:p>
        </p:txBody>
      </p:sp>
    </p:spTree>
    <p:extLst>
      <p:ext uri="{BB962C8B-B14F-4D97-AF65-F5344CB8AC3E}">
        <p14:creationId xmlns:p14="http://schemas.microsoft.com/office/powerpoint/2010/main" val="394737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7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C85B-2CD5-044E-952A-0D13B5D422E8}"/>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670C0E9B-9419-4BA2-BE61-C3D126DF42C4}" type="slidenum">
              <a:rPr lang="en-US"/>
              <a:pPr>
                <a:defRPr/>
              </a:pPr>
              <a:t>‹#›</a:t>
            </a:fld>
            <a:endParaRPr lang="en-US" dirty="0"/>
          </a:p>
        </p:txBody>
      </p:sp>
    </p:spTree>
    <p:extLst>
      <p:ext uri="{BB962C8B-B14F-4D97-AF65-F5344CB8AC3E}">
        <p14:creationId xmlns:p14="http://schemas.microsoft.com/office/powerpoint/2010/main" val="226815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C722-EE7E-8645-AB5A-166C355D97F0}"/>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6AD30F-4A48-0348-8F8B-55AACC909CA7}"/>
              </a:ext>
            </a:extLst>
          </p:cNvPr>
          <p:cNvSpPr>
            <a:spLocks noGrp="1"/>
          </p:cNvSpPr>
          <p:nvPr>
            <p:ph idx="1"/>
          </p:nvPr>
        </p:nvSpPr>
        <p:spPr>
          <a:xfrm>
            <a:off x="838200" y="1825625"/>
            <a:ext cx="10515600" cy="4351338"/>
          </a:xfrm>
          <a:prstGeom prst="rect">
            <a:avLst/>
          </a:prstGeom>
        </p:spPr>
        <p:txBody>
          <a:bodyPr/>
          <a:lstStyle>
            <a:lvl1pPr>
              <a:defRPr b="1">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E492D6FD-F232-4CA7-BB74-5E853675099F}" type="slidenum">
              <a:rPr lang="en-US"/>
              <a:pPr>
                <a:defRPr/>
              </a:pPr>
              <a:t>‹#›</a:t>
            </a:fld>
            <a:endParaRPr lang="en-US" dirty="0"/>
          </a:p>
        </p:txBody>
      </p:sp>
    </p:spTree>
    <p:extLst>
      <p:ext uri="{BB962C8B-B14F-4D97-AF65-F5344CB8AC3E}">
        <p14:creationId xmlns:p14="http://schemas.microsoft.com/office/powerpoint/2010/main" val="384040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9285-CCE3-E84D-9D59-7E870E95DBAC}"/>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F8FFC35-3295-9B46-B297-5B32FD2FFF69}"/>
              </a:ext>
            </a:extLst>
          </p:cNvPr>
          <p:cNvSpPr>
            <a:spLocks noGrp="1"/>
          </p:cNvSpPr>
          <p:nvPr>
            <p:ph sz="half" idx="1"/>
          </p:nvPr>
        </p:nvSpPr>
        <p:spPr>
          <a:xfrm>
            <a:off x="838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050AC4-13E8-0D4E-A02B-25DED703F488}"/>
              </a:ext>
            </a:extLst>
          </p:cNvPr>
          <p:cNvSpPr>
            <a:spLocks noGrp="1"/>
          </p:cNvSpPr>
          <p:nvPr>
            <p:ph sz="half" idx="2"/>
          </p:nvPr>
        </p:nvSpPr>
        <p:spPr>
          <a:xfrm>
            <a:off x="6172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F5A40D46-6997-4CF7-901B-5F51F2CF63C7}" type="slidenum">
              <a:rPr lang="en-US"/>
              <a:pPr>
                <a:defRPr/>
              </a:pPr>
              <a:t>‹#›</a:t>
            </a:fld>
            <a:endParaRPr lang="en-US" dirty="0"/>
          </a:p>
        </p:txBody>
      </p:sp>
    </p:spTree>
    <p:extLst>
      <p:ext uri="{BB962C8B-B14F-4D97-AF65-F5344CB8AC3E}">
        <p14:creationId xmlns:p14="http://schemas.microsoft.com/office/powerpoint/2010/main" val="272855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35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8CBAADD3-E31A-48F0-820D-E4AE7D2827F8}" type="slidenum">
              <a:rPr lang="en-US"/>
              <a:pPr>
                <a:defRPr/>
              </a:pPr>
              <a:t>‹#›</a:t>
            </a:fld>
            <a:endParaRPr lang="en-US" dirty="0"/>
          </a:p>
        </p:txBody>
      </p:sp>
    </p:spTree>
    <p:extLst>
      <p:ext uri="{BB962C8B-B14F-4D97-AF65-F5344CB8AC3E}">
        <p14:creationId xmlns:p14="http://schemas.microsoft.com/office/powerpoint/2010/main" val="3108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C85B-2CD5-044E-952A-0D13B5D422E8}"/>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40046FD6-4EF8-4F76-BF27-3427DDEF257B}" type="slidenum">
              <a:rPr lang="en-US"/>
              <a:pPr>
                <a:defRPr/>
              </a:pPr>
              <a:t>‹#›</a:t>
            </a:fld>
            <a:endParaRPr lang="en-US" dirty="0"/>
          </a:p>
        </p:txBody>
      </p:sp>
    </p:spTree>
    <p:extLst>
      <p:ext uri="{BB962C8B-B14F-4D97-AF65-F5344CB8AC3E}">
        <p14:creationId xmlns:p14="http://schemas.microsoft.com/office/powerpoint/2010/main" val="2342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C722-EE7E-8645-AB5A-166C355D97F0}"/>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6AD30F-4A48-0348-8F8B-55AACC909CA7}"/>
              </a:ext>
            </a:extLst>
          </p:cNvPr>
          <p:cNvSpPr>
            <a:spLocks noGrp="1"/>
          </p:cNvSpPr>
          <p:nvPr>
            <p:ph idx="1"/>
          </p:nvPr>
        </p:nvSpPr>
        <p:spPr>
          <a:xfrm>
            <a:off x="838200" y="1825625"/>
            <a:ext cx="10515600" cy="4351338"/>
          </a:xfrm>
          <a:prstGeom prst="rect">
            <a:avLst/>
          </a:prstGeom>
        </p:spPr>
        <p:txBody>
          <a:bodyPr/>
          <a:lstStyle>
            <a:lvl1pPr>
              <a:defRPr b="1">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E76693EC-E5B2-4D2C-A561-A5124EDE14BC}" type="slidenum">
              <a:rPr lang="en-US"/>
              <a:pPr>
                <a:defRPr/>
              </a:pPr>
              <a:t>‹#›</a:t>
            </a:fld>
            <a:endParaRPr lang="en-US" dirty="0"/>
          </a:p>
        </p:txBody>
      </p:sp>
    </p:spTree>
    <p:extLst>
      <p:ext uri="{BB962C8B-B14F-4D97-AF65-F5344CB8AC3E}">
        <p14:creationId xmlns:p14="http://schemas.microsoft.com/office/powerpoint/2010/main" val="296996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9285-CCE3-E84D-9D59-7E870E95DBAC}"/>
              </a:ext>
            </a:extLst>
          </p:cNvPr>
          <p:cNvSpPr>
            <a:spLocks noGrp="1"/>
          </p:cNvSpPr>
          <p:nvPr>
            <p:ph type="title"/>
          </p:nvPr>
        </p:nvSpPr>
        <p:spPr>
          <a:xfrm>
            <a:off x="838200" y="365125"/>
            <a:ext cx="10515600" cy="1325563"/>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F8FFC35-3295-9B46-B297-5B32FD2FFF69}"/>
              </a:ext>
            </a:extLst>
          </p:cNvPr>
          <p:cNvSpPr>
            <a:spLocks noGrp="1"/>
          </p:cNvSpPr>
          <p:nvPr>
            <p:ph sz="half" idx="1"/>
          </p:nvPr>
        </p:nvSpPr>
        <p:spPr>
          <a:xfrm>
            <a:off x="838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050AC4-13E8-0D4E-A02B-25DED703F488}"/>
              </a:ext>
            </a:extLst>
          </p:cNvPr>
          <p:cNvSpPr>
            <a:spLocks noGrp="1"/>
          </p:cNvSpPr>
          <p:nvPr>
            <p:ph sz="half" idx="2"/>
          </p:nvPr>
        </p:nvSpPr>
        <p:spPr>
          <a:xfrm>
            <a:off x="6172200" y="1825625"/>
            <a:ext cx="5181600" cy="43513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A9783B8-3CBA-C149-BF43-656C9798C01D}"/>
              </a:ext>
            </a:extLst>
          </p:cNvPr>
          <p:cNvSpPr>
            <a:spLocks noGrp="1"/>
          </p:cNvSpPr>
          <p:nvPr>
            <p:ph type="sldNum" sz="quarter" idx="10"/>
          </p:nvPr>
        </p:nvSpPr>
        <p:spPr/>
        <p:txBody>
          <a:bodyPr/>
          <a:lstStyle>
            <a:lvl1pPr>
              <a:defRPr/>
            </a:lvl1pPr>
          </a:lstStyle>
          <a:p>
            <a:pPr>
              <a:defRPr/>
            </a:pPr>
            <a:fld id="{9B74D51F-A5C4-4198-9CBB-41A8797C58E8}" type="slidenum">
              <a:rPr lang="en-US"/>
              <a:pPr>
                <a:defRPr/>
              </a:pPr>
              <a:t>‹#›</a:t>
            </a:fld>
            <a:endParaRPr lang="en-US" dirty="0"/>
          </a:p>
        </p:txBody>
      </p:sp>
    </p:spTree>
    <p:extLst>
      <p:ext uri="{BB962C8B-B14F-4D97-AF65-F5344CB8AC3E}">
        <p14:creationId xmlns:p14="http://schemas.microsoft.com/office/powerpoint/2010/main" val="297707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753100"/>
            <a:ext cx="3390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8A9783B8-3CBA-C149-BF43-656C9798C01D}"/>
              </a:ext>
            </a:extLst>
          </p:cNvPr>
          <p:cNvSpPr>
            <a:spLocks noGrp="1"/>
          </p:cNvSpPr>
          <p:nvPr>
            <p:ph type="sldNum" sz="quarter" idx="4"/>
          </p:nvPr>
        </p:nvSpPr>
        <p:spPr>
          <a:xfrm>
            <a:off x="11353800" y="6224588"/>
            <a:ext cx="731838" cy="390525"/>
          </a:xfrm>
          <a:prstGeom prst="rect">
            <a:avLst/>
          </a:prstGeom>
        </p:spPr>
        <p:txBody>
          <a:bodyPr/>
          <a:lstStyle>
            <a:lvl1pPr>
              <a:defRPr>
                <a:solidFill>
                  <a:schemeClr val="bg1">
                    <a:lumMod val="65000"/>
                  </a:schemeClr>
                </a:solidFill>
              </a:defRPr>
            </a:lvl1pPr>
          </a:lstStyle>
          <a:p>
            <a:pPr>
              <a:defRPr/>
            </a:pPr>
            <a:fld id="{CB7688FD-C66E-406F-957A-A2076A1AEF3B}" type="slidenum">
              <a:rPr lang="en-US"/>
              <a:pPr>
                <a:defRPr/>
              </a:pPr>
              <a:t>‹#›</a:t>
            </a:fld>
            <a:endParaRPr lang="en-US" dirty="0"/>
          </a:p>
        </p:txBody>
      </p:sp>
    </p:spTree>
    <p:extLst>
      <p:ext uri="{BB962C8B-B14F-4D97-AF65-F5344CB8AC3E}">
        <p14:creationId xmlns:p14="http://schemas.microsoft.com/office/powerpoint/2010/main" val="3671743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63707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753100"/>
            <a:ext cx="3390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8A9783B8-3CBA-C149-BF43-656C9798C01D}"/>
              </a:ext>
            </a:extLst>
          </p:cNvPr>
          <p:cNvSpPr>
            <a:spLocks noGrp="1"/>
          </p:cNvSpPr>
          <p:nvPr>
            <p:ph type="sldNum" sz="quarter" idx="4"/>
          </p:nvPr>
        </p:nvSpPr>
        <p:spPr>
          <a:xfrm>
            <a:off x="11353800" y="6224588"/>
            <a:ext cx="731838" cy="390525"/>
          </a:xfrm>
          <a:prstGeom prst="rect">
            <a:avLst/>
          </a:prstGeom>
        </p:spPr>
        <p:txBody>
          <a:bodyPr/>
          <a:lstStyle>
            <a:lvl1pPr>
              <a:defRPr>
                <a:solidFill>
                  <a:schemeClr val="bg1">
                    <a:lumMod val="65000"/>
                  </a:schemeClr>
                </a:solidFill>
              </a:defRPr>
            </a:lvl1pPr>
          </a:lstStyle>
          <a:p>
            <a:pPr>
              <a:defRPr/>
            </a:pPr>
            <a:fld id="{00E2DF7E-C129-4625-B99B-AF11A4F78E13}" type="slidenum">
              <a:rPr lang="en-US"/>
              <a:pPr>
                <a:defRPr/>
              </a:pPr>
              <a:t>‹#›</a:t>
            </a:fld>
            <a:endParaRPr lang="en-US" dirty="0"/>
          </a:p>
        </p:txBody>
      </p:sp>
    </p:spTree>
    <p:extLst>
      <p:ext uri="{BB962C8B-B14F-4D97-AF65-F5344CB8AC3E}">
        <p14:creationId xmlns:p14="http://schemas.microsoft.com/office/powerpoint/2010/main" val="2499312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753100"/>
            <a:ext cx="3390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8A9783B8-3CBA-C149-BF43-656C9798C01D}"/>
              </a:ext>
            </a:extLst>
          </p:cNvPr>
          <p:cNvSpPr>
            <a:spLocks noGrp="1"/>
          </p:cNvSpPr>
          <p:nvPr>
            <p:ph type="sldNum" sz="quarter" idx="4"/>
          </p:nvPr>
        </p:nvSpPr>
        <p:spPr>
          <a:xfrm>
            <a:off x="11353800" y="6224588"/>
            <a:ext cx="731838" cy="390525"/>
          </a:xfrm>
          <a:prstGeom prst="rect">
            <a:avLst/>
          </a:prstGeom>
        </p:spPr>
        <p:txBody>
          <a:bodyPr/>
          <a:lstStyle>
            <a:lvl1pPr>
              <a:defRPr>
                <a:solidFill>
                  <a:schemeClr val="bg1">
                    <a:lumMod val="65000"/>
                  </a:schemeClr>
                </a:solidFill>
              </a:defRPr>
            </a:lvl1pPr>
          </a:lstStyle>
          <a:p>
            <a:pPr>
              <a:defRPr/>
            </a:pPr>
            <a:fld id="{9D9EE6A4-CA47-4AB4-87D6-E7F534BED88C}" type="slidenum">
              <a:rPr lang="en-US"/>
              <a:pPr>
                <a:defRPr/>
              </a:pPr>
              <a:t>‹#›</a:t>
            </a:fld>
            <a:endParaRPr lang="en-US" dirty="0"/>
          </a:p>
        </p:txBody>
      </p:sp>
    </p:spTree>
    <p:extLst>
      <p:ext uri="{BB962C8B-B14F-4D97-AF65-F5344CB8AC3E}">
        <p14:creationId xmlns:p14="http://schemas.microsoft.com/office/powerpoint/2010/main" val="1558099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0536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DE4E06-76D4-874E-81A7-359F0FD5499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753100"/>
            <a:ext cx="3390900" cy="1104900"/>
          </a:xfrm>
          <a:prstGeom prst="rect">
            <a:avLst/>
          </a:prstGeom>
        </p:spPr>
      </p:pic>
      <p:sp>
        <p:nvSpPr>
          <p:cNvPr id="9" name="Slide Number Placeholder 5">
            <a:extLst>
              <a:ext uri="{FF2B5EF4-FFF2-40B4-BE49-F238E27FC236}">
                <a16:creationId xmlns:a16="http://schemas.microsoft.com/office/drawing/2014/main" id="{8A9783B8-3CBA-C149-BF43-656C9798C01D}"/>
              </a:ext>
            </a:extLst>
          </p:cNvPr>
          <p:cNvSpPr>
            <a:spLocks noGrp="1"/>
          </p:cNvSpPr>
          <p:nvPr>
            <p:ph type="sldNum" sz="quarter" idx="4"/>
          </p:nvPr>
        </p:nvSpPr>
        <p:spPr>
          <a:xfrm>
            <a:off x="11353800" y="6224270"/>
            <a:ext cx="731058" cy="390286"/>
          </a:xfrm>
          <a:prstGeom prst="rect">
            <a:avLst/>
          </a:prstGeom>
        </p:spPr>
        <p:txBody>
          <a:bodyPr/>
          <a:lstStyle>
            <a:lvl1pPr>
              <a:defRPr>
                <a:solidFill>
                  <a:schemeClr val="bg1">
                    <a:lumMod val="65000"/>
                  </a:schemeClr>
                </a:solidFill>
              </a:defRPr>
            </a:lvl1pPr>
          </a:lstStyle>
          <a:p>
            <a:fld id="{F966B583-D06E-3E4E-8592-F8B343D1E9E9}" type="slidenum">
              <a:rPr lang="en-US" smtClean="0"/>
              <a:pPr/>
              <a:t>‹#›</a:t>
            </a:fld>
            <a:endParaRPr lang="en-US" dirty="0"/>
          </a:p>
        </p:txBody>
      </p:sp>
    </p:spTree>
    <p:extLst>
      <p:ext uri="{BB962C8B-B14F-4D97-AF65-F5344CB8AC3E}">
        <p14:creationId xmlns:p14="http://schemas.microsoft.com/office/powerpoint/2010/main" val="7240449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00712-08A8-FA47-95B3-F89C9961E0F1}"/>
              </a:ext>
            </a:extLst>
          </p:cNvPr>
          <p:cNvPicPr>
            <a:picLocks noChangeAspect="1"/>
          </p:cNvPicPr>
          <p:nvPr userDrawn="1"/>
        </p:nvPicPr>
        <p:blipFill>
          <a:blip r:embed="rId3"/>
          <a:stretch>
            <a:fillRect/>
          </a:stretch>
        </p:blipFill>
        <p:spPr>
          <a:xfrm>
            <a:off x="6350" y="0"/>
            <a:ext cx="12179300" cy="6858000"/>
          </a:xfrm>
          <a:prstGeom prst="rect">
            <a:avLst/>
          </a:prstGeom>
        </p:spPr>
      </p:pic>
      <p:pic>
        <p:nvPicPr>
          <p:cNvPr id="9" name="Picture 8">
            <a:extLst>
              <a:ext uri="{FF2B5EF4-FFF2-40B4-BE49-F238E27FC236}">
                <a16:creationId xmlns:a16="http://schemas.microsoft.com/office/drawing/2014/main" id="{A3768F26-85AB-7549-A45F-CFD78A40B0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3100"/>
            <a:ext cx="3390900" cy="1104900"/>
          </a:xfrm>
          <a:prstGeom prst="rect">
            <a:avLst/>
          </a:prstGeom>
        </p:spPr>
      </p:pic>
    </p:spTree>
    <p:extLst>
      <p:ext uri="{BB962C8B-B14F-4D97-AF65-F5344CB8AC3E}">
        <p14:creationId xmlns:p14="http://schemas.microsoft.com/office/powerpoint/2010/main" val="369663893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hyperlink" Target="https://web.cencalhealth.org/Account/Login?ReturnUrl=%2F" TargetMode="External"/><Relationship Id="rId3" Type="http://schemas.openxmlformats.org/officeDocument/2006/relationships/image" Target="../media/image11.png"/><Relationship Id="rId7" Type="http://schemas.openxmlformats.org/officeDocument/2006/relationships/hyperlink" Target="https://www.cencalhealth.org/providers/behavioral-health-treatment-and-mental-health-services/behavioral-health-treatment-aba-provider-resource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encalhealth.org/~/media/files/pdfs/providers/for-providers/provider-materials/202201bhumauthorizationformrequest.pdf?la=en" TargetMode="External"/><Relationship Id="rId7" Type="http://schemas.openxmlformats.org/officeDocument/2006/relationships/hyperlink" Target="mailto:sbowers@cencalhealth.org"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www.cencalhealth.org/~/media/files/pdfs/providers/for-providers/behavioural-health/functionalbehavioralassessmentreportpdf20220409.pdf?la=en" TargetMode="External"/><Relationship Id="rId5" Type="http://schemas.openxmlformats.org/officeDocument/2006/relationships/hyperlink" Target="https://www.cencalhealth.org/~/media/files/pdfs/providers/for-providers/behavioural-health/bht6monthprogressreportpdf20220409.pdf?la=en" TargetMode="External"/><Relationship Id="rId4" Type="http://schemas.openxmlformats.org/officeDocument/2006/relationships/hyperlink" Target="https://www.cencalhealth.org/~/media/files/pdfs/providers/for-providers/provider-materials/202201bhmhabaservicehourlog.pdf?la=en" TargetMode="External"/><Relationship Id="rId9" Type="http://schemas.openxmlformats.org/officeDocument/2006/relationships/hyperlink" Target="https://www.pngall.com/sticky-note-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hyperlink" Target="https://gateway.cencalhealth.org/form/bh"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hyperlink" Target="https://asbg.org/wp-content/uploads/2014/01/ABA_Guidelines_for_ASD.pdf"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hyperlink" Target="https://files.medi-cal.ca.gov/pubsdoco/Publications/masters-MTP/Part2/cmssub.pdf"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pngall.com/sticky-note-pn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hyperlink" Target="https://www.cencalhealth.org/providers/cultural-linguistic-resources/cultural-competency-and-health-literacy/" TargetMode="Externa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s://www.cencalhealth.org/providers/claims/" TargetMode="External"/><Relationship Id="rId3" Type="http://schemas.openxmlformats.org/officeDocument/2006/relationships/hyperlink" Target="mailto:psrgroup@cencalhealth.org" TargetMode="External"/><Relationship Id="rId7" Type="http://schemas.openxmlformats.org/officeDocument/2006/relationships/hyperlink" Target="mailto:cencalclaims@cencalhealth.og"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s://www.cencalhealth.org/providers/provider-portal/" TargetMode="External"/><Relationship Id="rId5" Type="http://schemas.openxmlformats.org/officeDocument/2006/relationships/hyperlink" Target="mailto:webmaster@cencalhealth.org" TargetMode="External"/><Relationship Id="rId4" Type="http://schemas.openxmlformats.org/officeDocument/2006/relationships/hyperlink" Target="mailto:provideronboarding@cencalhealth.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6D0AFD5-5055-AD43-9ADC-D790C0C27920}"/>
              </a:ext>
            </a:extLst>
          </p:cNvPr>
          <p:cNvSpPr/>
          <p:nvPr/>
        </p:nvSpPr>
        <p:spPr>
          <a:xfrm>
            <a:off x="0" y="2105025"/>
            <a:ext cx="12192000" cy="475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80A8D7D5-4B5A-A840-9218-E9764520D368}"/>
              </a:ext>
            </a:extLst>
          </p:cNvPr>
          <p:cNvCxnSpPr/>
          <p:nvPr/>
        </p:nvCxnSpPr>
        <p:spPr>
          <a:xfrm>
            <a:off x="1798638" y="4494213"/>
            <a:ext cx="8137525"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533" name="TextBox 6"/>
          <p:cNvSpPr txBox="1">
            <a:spLocks noChangeArrowheads="1"/>
          </p:cNvSpPr>
          <p:nvPr/>
        </p:nvSpPr>
        <p:spPr bwMode="auto">
          <a:xfrm>
            <a:off x="549275" y="2932394"/>
            <a:ext cx="1109345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algn="ctr" fontAlgn="base">
              <a:spcBef>
                <a:spcPct val="0"/>
              </a:spcBef>
              <a:spcAft>
                <a:spcPct val="0"/>
              </a:spcAft>
              <a:defRPr/>
            </a:pPr>
            <a:r>
              <a:rPr lang="en-US" sz="4000" dirty="0" smtClean="0">
                <a:solidFill>
                  <a:srgbClr val="FFFFFF"/>
                </a:solidFill>
                <a:latin typeface="Century Gothic" panose="020B0502020202020204" pitchFamily="34" charset="0"/>
              </a:rPr>
              <a:t>Behavioral </a:t>
            </a:r>
            <a:r>
              <a:rPr lang="en-US" sz="4000" dirty="0">
                <a:solidFill>
                  <a:srgbClr val="FFFFFF"/>
                </a:solidFill>
                <a:latin typeface="Century Gothic" panose="020B0502020202020204" pitchFamily="34" charset="0"/>
              </a:rPr>
              <a:t>Health (ABA) Treatment </a:t>
            </a:r>
            <a:r>
              <a:rPr lang="en-US" sz="4000" dirty="0" smtClean="0">
                <a:solidFill>
                  <a:srgbClr val="FFFFFF"/>
                </a:solidFill>
                <a:latin typeface="Century Gothic" panose="020B0502020202020204" pitchFamily="34" charset="0"/>
              </a:rPr>
              <a:t>Overview, Authorization </a:t>
            </a:r>
            <a:r>
              <a:rPr lang="en-US" sz="4000" dirty="0">
                <a:solidFill>
                  <a:srgbClr val="FFFFFF"/>
                </a:solidFill>
                <a:latin typeface="Century Gothic" panose="020B0502020202020204" pitchFamily="34" charset="0"/>
              </a:rPr>
              <a:t>&amp; Claims </a:t>
            </a:r>
            <a:r>
              <a:rPr lang="en-US" sz="4000" dirty="0" smtClean="0">
                <a:solidFill>
                  <a:srgbClr val="FFFFFF"/>
                </a:solidFill>
                <a:latin typeface="Century Gothic" panose="020B0502020202020204" pitchFamily="34" charset="0"/>
              </a:rPr>
              <a:t>Training</a:t>
            </a:r>
            <a:endParaRPr lang="en-US" sz="4000" dirty="0">
              <a:solidFill>
                <a:srgbClr val="FFFFFF"/>
              </a:solidFill>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534" name="TextBox 2"/>
          <p:cNvSpPr txBox="1">
            <a:spLocks noChangeArrowheads="1"/>
          </p:cNvSpPr>
          <p:nvPr/>
        </p:nvSpPr>
        <p:spPr bwMode="auto">
          <a:xfrm>
            <a:off x="5359400" y="4767263"/>
            <a:ext cx="184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FFFFFF"/>
                </a:solidFill>
                <a:effectLst/>
                <a:uLnTx/>
                <a:uFillTx/>
                <a:latin typeface="Tw Cen MT" panose="020B0602020104020603" pitchFamily="34" charset="0"/>
                <a:ea typeface="+mn-ea"/>
                <a:cs typeface="+mn-cs"/>
              </a:rPr>
              <a:t>July </a:t>
            </a:r>
            <a:r>
              <a:rPr kumimoji="0" lang="en-US" altLang="en-US" sz="28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2022</a:t>
            </a:r>
          </a:p>
        </p:txBody>
      </p:sp>
    </p:spTree>
    <p:extLst>
      <p:ext uri="{BB962C8B-B14F-4D97-AF65-F5344CB8AC3E}">
        <p14:creationId xmlns:p14="http://schemas.microsoft.com/office/powerpoint/2010/main" val="4145564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sz="3600" dirty="0">
                <a:solidFill>
                  <a:schemeClr val="bg1"/>
                </a:solidFill>
              </a:rPr>
              <a:t>Referral Form &amp; Processing </a:t>
            </a:r>
            <a:r>
              <a:rPr lang="en-US" sz="3600" dirty="0" smtClean="0">
                <a:solidFill>
                  <a:schemeClr val="bg1"/>
                </a:solidFill>
              </a:rPr>
              <a:t>(continued)</a:t>
            </a:r>
            <a:endParaRPr lang="en-US" sz="3600"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573458"/>
            <a:ext cx="10515600" cy="4182574"/>
          </a:xfrm>
        </p:spPr>
        <p:txBody>
          <a:bodyPr/>
          <a:lstStyle/>
          <a:p>
            <a:pPr marL="0" indent="0">
              <a:buNone/>
            </a:pPr>
            <a:r>
              <a:rPr lang="en-US" sz="2400" b="0" dirty="0" smtClean="0"/>
              <a:t>Upon </a:t>
            </a:r>
            <a:r>
              <a:rPr lang="en-US" sz="2400" b="0" dirty="0"/>
              <a:t>approval of the referral, please reach out the member within 10 business days to offer an appointment</a:t>
            </a:r>
            <a:r>
              <a:rPr lang="en-US" sz="2400" b="0" dirty="0" smtClean="0"/>
              <a:t>.</a:t>
            </a:r>
          </a:p>
          <a:p>
            <a:pPr marL="0" indent="0">
              <a:buNone/>
            </a:pPr>
            <a:r>
              <a:rPr lang="en-US" sz="2400" b="0" dirty="0" smtClean="0"/>
              <a:t> </a:t>
            </a:r>
            <a:endParaRPr lang="en-US" sz="2400" b="0" dirty="0"/>
          </a:p>
          <a:p>
            <a:pPr lvl="1"/>
            <a:r>
              <a:rPr lang="en-US" sz="1800" b="0" dirty="0"/>
              <a:t>If you are unable to contact the member after 2 attempts, please contact the Referring Provider or PCP to </a:t>
            </a:r>
            <a:r>
              <a:rPr lang="en-US" sz="1800" b="0" dirty="0" smtClean="0"/>
              <a:t>inform them of the appointment attempt.</a:t>
            </a:r>
          </a:p>
          <a:p>
            <a:pPr lvl="2">
              <a:buFont typeface="Courier New" panose="02070309020205020404" pitchFamily="49" charset="0"/>
              <a:buChar char="o"/>
            </a:pPr>
            <a:r>
              <a:rPr lang="en-US" sz="1400" dirty="0" smtClean="0"/>
              <a:t>A member’s PCP can be located within the Eligibility Screen of the Provider Portal</a:t>
            </a:r>
            <a:endParaRPr lang="en-US" sz="1400" b="0" dirty="0" smtClean="0"/>
          </a:p>
          <a:p>
            <a:pPr marL="457200" lvl="1" indent="0">
              <a:buNone/>
            </a:pPr>
            <a:endParaRPr lang="en-US" sz="800" b="0" dirty="0"/>
          </a:p>
          <a:p>
            <a:pPr lvl="1"/>
            <a:r>
              <a:rPr lang="en-US" sz="1800" b="0" dirty="0"/>
              <a:t>If member requests to be re-directed to a different provider, please refer to Referring Provider or PCP to submit a new request for a new provider</a:t>
            </a:r>
            <a:r>
              <a:rPr lang="en-US" sz="1800" b="0" dirty="0" smtClean="0"/>
              <a:t>.</a:t>
            </a:r>
          </a:p>
          <a:p>
            <a:pPr marL="457200" lvl="1" indent="0">
              <a:buNone/>
            </a:pPr>
            <a:endParaRPr lang="en-US" sz="800" b="0" dirty="0"/>
          </a:p>
          <a:p>
            <a:pPr lvl="1"/>
            <a:r>
              <a:rPr lang="en-US" sz="1800" dirty="0"/>
              <a:t>If you are unable to provide care due to availability or member’s schedule, please contact referring provider or PCP to </a:t>
            </a:r>
            <a:r>
              <a:rPr lang="en-US" sz="1800" dirty="0" smtClean="0"/>
              <a:t>inform them. </a:t>
            </a:r>
            <a:r>
              <a:rPr lang="en-US" sz="1800" dirty="0"/>
              <a:t>Referring provider or PCP will submit new request with </a:t>
            </a:r>
            <a:r>
              <a:rPr lang="en-US" sz="1800" dirty="0" smtClean="0"/>
              <a:t>a new provider as necessary from our Provider Directory.</a:t>
            </a:r>
            <a:endParaRPr lang="en-US" sz="1800" b="0" dirty="0"/>
          </a:p>
          <a:p>
            <a:endParaRPr lang="en-US" sz="2400" b="0" dirty="0"/>
          </a:p>
          <a:p>
            <a:pPr marL="55563" lvl="1" indent="0">
              <a:buNone/>
            </a:pPr>
            <a:endParaRPr lang="en-US" b="0" dirty="0"/>
          </a:p>
          <a:p>
            <a:pPr marL="914400" lvl="2" indent="0">
              <a:buNone/>
            </a:pPr>
            <a:endParaRPr lang="en-US" b="0" dirty="0"/>
          </a:p>
        </p:txBody>
      </p:sp>
    </p:spTree>
    <p:extLst>
      <p:ext uri="{BB962C8B-B14F-4D97-AF65-F5344CB8AC3E}">
        <p14:creationId xmlns:p14="http://schemas.microsoft.com/office/powerpoint/2010/main" val="201710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193431" y="388571"/>
            <a:ext cx="11353800" cy="1325563"/>
          </a:xfrm>
        </p:spPr>
        <p:txBody>
          <a:bodyPr/>
          <a:lstStyle/>
          <a:p>
            <a:r>
              <a:rPr lang="en-US" sz="3600" dirty="0">
                <a:solidFill>
                  <a:schemeClr val="bg1"/>
                </a:solidFill>
              </a:rPr>
              <a:t>Initial Treatment Authorization Request for an FBA</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612531" y="1545294"/>
            <a:ext cx="10934700" cy="4486275"/>
          </a:xfrm>
        </p:spPr>
        <p:txBody>
          <a:bodyPr/>
          <a:lstStyle/>
          <a:p>
            <a:pPr marL="0" indent="0">
              <a:buNone/>
            </a:pPr>
            <a:r>
              <a:rPr lang="en-US" sz="2400" b="0" dirty="0"/>
              <a:t>Once a referral is received, the ABA provider is required to submit a Treatment Authorization Request (TAR) requesting </a:t>
            </a:r>
            <a:r>
              <a:rPr lang="en-US" sz="2400" u="sng" dirty="0"/>
              <a:t>up to </a:t>
            </a:r>
            <a:r>
              <a:rPr lang="en-US" sz="2400" b="0" dirty="0"/>
              <a:t>10 hours (H0031) for an FBA</a:t>
            </a:r>
            <a:r>
              <a:rPr lang="en-US" sz="2400" b="0" dirty="0" smtClean="0"/>
              <a:t>.</a:t>
            </a:r>
          </a:p>
          <a:p>
            <a:pPr marL="0" indent="0">
              <a:buNone/>
            </a:pPr>
            <a:endParaRPr lang="en-US" sz="2000" b="0" dirty="0"/>
          </a:p>
          <a:p>
            <a:pPr lvl="1"/>
            <a:r>
              <a:rPr lang="en-US" sz="2000" dirty="0"/>
              <a:t>The authorization period is 60 days</a:t>
            </a:r>
            <a:endParaRPr lang="en-US" sz="2000" b="0" dirty="0"/>
          </a:p>
          <a:p>
            <a:pPr lvl="1"/>
            <a:r>
              <a:rPr lang="en-US" sz="2000" dirty="0"/>
              <a:t>Approved TAR’s are available for providers to print through the Provider Portal. </a:t>
            </a:r>
          </a:p>
          <a:p>
            <a:pPr marL="747713" lvl="2" indent="-234950"/>
            <a:r>
              <a:rPr lang="en-US" dirty="0"/>
              <a:t>Authorization extensions should be sent directly to BH department</a:t>
            </a:r>
          </a:p>
          <a:p>
            <a:pPr marL="1204913" lvl="3" indent="-234950"/>
            <a:r>
              <a:rPr lang="en-US" dirty="0"/>
              <a:t>Reference original authorization</a:t>
            </a:r>
          </a:p>
          <a:p>
            <a:pPr marL="1204913" lvl="3" indent="-234950"/>
            <a:r>
              <a:rPr lang="en-US" dirty="0"/>
              <a:t>Extensions will be for 60 additional days</a:t>
            </a:r>
          </a:p>
          <a:p>
            <a:pPr marL="747713" lvl="2" indent="-234950"/>
            <a:r>
              <a:rPr lang="en-US" dirty="0"/>
              <a:t>Requests for more than 10 hours will be reviewed for medical necessity and clinical appropriateness. </a:t>
            </a:r>
          </a:p>
          <a:p>
            <a:pPr marL="1204913" lvl="3" indent="-234950"/>
            <a:r>
              <a:rPr lang="en-US" dirty="0"/>
              <a:t>Please send clinical justification with authorization </a:t>
            </a:r>
            <a:r>
              <a:rPr lang="en-US" dirty="0" smtClean="0"/>
              <a:t>request via </a:t>
            </a:r>
            <a:r>
              <a:rPr lang="en-US" b="1" dirty="0" smtClean="0">
                <a:solidFill>
                  <a:srgbClr val="FF0000"/>
                </a:solidFill>
              </a:rPr>
              <a:t>fax # </a:t>
            </a:r>
            <a:r>
              <a:rPr lang="en-US" dirty="0" smtClean="0"/>
              <a:t>or uploaded within the Provider Portal Authorization Request</a:t>
            </a:r>
            <a:endParaRPr lang="en-US" dirty="0"/>
          </a:p>
          <a:p>
            <a:pPr marL="512763" lvl="2" indent="0">
              <a:buNone/>
            </a:pPr>
            <a:endParaRPr lang="en-US" sz="2400" dirty="0">
              <a:solidFill>
                <a:srgbClr val="0070C0"/>
              </a:solidFill>
            </a:endParaRPr>
          </a:p>
          <a:p>
            <a:pPr marL="290513" lvl="1" indent="-234950"/>
            <a:endParaRPr lang="en-US" sz="2800" dirty="0">
              <a:solidFill>
                <a:srgbClr val="0070C0"/>
              </a:solidFill>
            </a:endParaRPr>
          </a:p>
          <a:p>
            <a:pPr marL="290513" lvl="1" indent="-234950"/>
            <a:endParaRPr lang="en-US" sz="2800" dirty="0">
              <a:solidFill>
                <a:srgbClr val="0070C0"/>
              </a:solidFill>
            </a:endParaRPr>
          </a:p>
          <a:p>
            <a:pPr marL="55563" lvl="1" indent="0">
              <a:buNone/>
            </a:pPr>
            <a:endParaRPr lang="en-US" sz="2000" b="0" dirty="0"/>
          </a:p>
          <a:p>
            <a:pPr marL="290513" lvl="1" indent="-234950"/>
            <a:endParaRPr lang="en-US" b="0" dirty="0"/>
          </a:p>
          <a:p>
            <a:pPr marL="914400" lvl="2" indent="0">
              <a:buNone/>
            </a:pPr>
            <a:endParaRPr lang="en-US" b="0" dirty="0"/>
          </a:p>
        </p:txBody>
      </p:sp>
    </p:spTree>
    <p:extLst>
      <p:ext uri="{BB962C8B-B14F-4D97-AF65-F5344CB8AC3E}">
        <p14:creationId xmlns:p14="http://schemas.microsoft.com/office/powerpoint/2010/main" val="123824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D92B7-A15A-564B-92E8-EEA69C17B3B3}"/>
              </a:ext>
            </a:extLst>
          </p:cNvPr>
          <p:cNvSpPr/>
          <p:nvPr/>
        </p:nvSpPr>
        <p:spPr>
          <a:xfrm>
            <a:off x="0" y="0"/>
            <a:ext cx="59362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478EB6-BF1B-9443-99F1-5C42593EF528}"/>
              </a:ext>
            </a:extLst>
          </p:cNvPr>
          <p:cNvSpPr txBox="1"/>
          <p:nvPr/>
        </p:nvSpPr>
        <p:spPr>
          <a:xfrm>
            <a:off x="6790706" y="4099737"/>
            <a:ext cx="31406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SLIDE HEADLINE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Second level of text</a:t>
            </a:r>
          </a:p>
        </p:txBody>
      </p:sp>
      <p:pic>
        <p:nvPicPr>
          <p:cNvPr id="8" name="Picture 7">
            <a:extLst>
              <a:ext uri="{FF2B5EF4-FFF2-40B4-BE49-F238E27FC236}">
                <a16:creationId xmlns:a16="http://schemas.microsoft.com/office/drawing/2014/main" id="{58A4AA87-6240-4A40-B998-7531051EA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 y="5664200"/>
            <a:ext cx="3327400" cy="1193800"/>
          </a:xfrm>
          <a:prstGeom prst="rect">
            <a:avLst/>
          </a:prstGeom>
        </p:spPr>
      </p:pic>
      <p:sp>
        <p:nvSpPr>
          <p:cNvPr id="10" name="Rectangle 9">
            <a:extLst>
              <a:ext uri="{FF2B5EF4-FFF2-40B4-BE49-F238E27FC236}">
                <a16:creationId xmlns:a16="http://schemas.microsoft.com/office/drawing/2014/main" id="{7FDE63AC-822F-2F46-B51A-A26B0192553B}"/>
              </a:ext>
            </a:extLst>
          </p:cNvPr>
          <p:cNvSpPr/>
          <p:nvPr/>
        </p:nvSpPr>
        <p:spPr>
          <a:xfrm>
            <a:off x="5936230" y="0"/>
            <a:ext cx="6255770" cy="3429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254534-29AA-4347-805D-90564AFFB9F9}"/>
              </a:ext>
            </a:extLst>
          </p:cNvPr>
          <p:cNvSpPr txBox="1"/>
          <p:nvPr/>
        </p:nvSpPr>
        <p:spPr>
          <a:xfrm>
            <a:off x="6242341" y="1024608"/>
            <a:ext cx="5793574" cy="2000548"/>
          </a:xfrm>
          <a:prstGeom prst="rect">
            <a:avLst/>
          </a:prstGeom>
          <a:noFill/>
        </p:spPr>
        <p:txBody>
          <a:bodyPr wrap="none" rtlCol="0">
            <a:spAutoFit/>
          </a:bodyPr>
          <a:lstStyle/>
          <a:p>
            <a:r>
              <a:rPr lang="en-US" altLang="en-US" sz="2800" b="1" dirty="0" smtClean="0">
                <a:solidFill>
                  <a:schemeClr val="bg1"/>
                </a:solidFill>
                <a:latin typeface="Century Gothic" panose="020B0502020202020204" pitchFamily="34" charset="0"/>
              </a:rPr>
              <a:t>Martha</a:t>
            </a:r>
          </a:p>
          <a:p>
            <a:r>
              <a:rPr lang="en-US" altLang="en-US" sz="2800" b="1" dirty="0" smtClean="0">
                <a:solidFill>
                  <a:schemeClr val="bg1"/>
                </a:solidFill>
                <a:latin typeface="Century Gothic" panose="020B0502020202020204" pitchFamily="34" charset="0"/>
              </a:rPr>
              <a:t>Behavioral </a:t>
            </a:r>
            <a:r>
              <a:rPr lang="en-US" altLang="en-US" sz="2800" b="1" dirty="0">
                <a:solidFill>
                  <a:schemeClr val="bg1"/>
                </a:solidFill>
                <a:latin typeface="Century Gothic" panose="020B0502020202020204" pitchFamily="34" charset="0"/>
              </a:rPr>
              <a:t>Health Care Manage</a:t>
            </a:r>
          </a:p>
          <a:p>
            <a:endParaRPr lang="en-US" altLang="en-US" sz="2800" b="1" dirty="0">
              <a:solidFill>
                <a:srgbClr val="FF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4" name="Picture 3" descr="Article: How to make your employee referral programs work — People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315" y="3429000"/>
            <a:ext cx="5943600" cy="3343275"/>
          </a:xfrm>
          <a:prstGeom prst="rect">
            <a:avLst/>
          </a:prstGeom>
        </p:spPr>
      </p:pic>
      <p:sp>
        <p:nvSpPr>
          <p:cNvPr id="12" name="TextBox 11"/>
          <p:cNvSpPr txBox="1"/>
          <p:nvPr/>
        </p:nvSpPr>
        <p:spPr>
          <a:xfrm>
            <a:off x="412804" y="943378"/>
            <a:ext cx="5330315" cy="3777444"/>
          </a:xfrm>
          <a:prstGeom prst="rect">
            <a:avLst/>
          </a:prstGeom>
          <a:noFill/>
        </p:spPr>
        <p:txBody>
          <a:bodyPr wrap="square" rtlCol="0">
            <a:spAutoFit/>
          </a:bodyPr>
          <a:lstStyle/>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Review the Behavioral Health (ABA) Treatment Benefit &amp; </a:t>
            </a:r>
            <a:r>
              <a:rPr lang="en-US" altLang="en-US" sz="2400" dirty="0" smtClean="0">
                <a:solidFill>
                  <a:schemeClr val="bg1"/>
                </a:solidFill>
                <a:latin typeface="Calibri" panose="020F0502020204030204" pitchFamily="34" charset="0"/>
              </a:rPr>
              <a:t>Referrals</a:t>
            </a:r>
          </a:p>
          <a:p>
            <a:pPr marL="342900" indent="-342900" fontAlgn="base">
              <a:lnSpc>
                <a:spcPct val="90000"/>
              </a:lnSpc>
              <a:spcBef>
                <a:spcPts val="1000"/>
              </a:spcBef>
              <a:spcAft>
                <a:spcPct val="0"/>
              </a:spcAft>
              <a:buFont typeface="Arial" panose="020B0604020202020204" pitchFamily="34" charset="0"/>
              <a:buChar char="•"/>
              <a:defRPr/>
            </a:pPr>
            <a:endParaRPr lang="en-US" altLang="en-US" sz="600" dirty="0">
              <a:solidFill>
                <a:srgbClr val="FF0000"/>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C000"/>
                </a:solidFill>
                <a:latin typeface="Calibri" panose="020F0502020204030204" pitchFamily="34" charset="0"/>
              </a:rPr>
              <a:t>FBA &amp; Progress Reports, &amp; </a:t>
            </a:r>
            <a:r>
              <a:rPr lang="en-US" altLang="en-US" sz="2400" dirty="0" smtClean="0">
                <a:solidFill>
                  <a:srgbClr val="FFC000"/>
                </a:solidFill>
                <a:latin typeface="Calibri" panose="020F0502020204030204" pitchFamily="34" charset="0"/>
              </a:rPr>
              <a:t>Authorizations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smtClean="0">
                <a:solidFill>
                  <a:srgbClr val="FFFFFF"/>
                </a:solidFill>
                <a:latin typeface="Calibri" panose="020F0502020204030204" pitchFamily="34" charset="0"/>
              </a:rPr>
              <a:t>Provider Responsibilities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smtClean="0">
                <a:solidFill>
                  <a:srgbClr val="FFFFFF"/>
                </a:solidFill>
                <a:latin typeface="Calibri" panose="020F0502020204030204" pitchFamily="34" charset="0"/>
              </a:rPr>
              <a:t>Claims </a:t>
            </a:r>
            <a:r>
              <a:rPr lang="en-US" altLang="en-US" sz="2400" dirty="0">
                <a:solidFill>
                  <a:srgbClr val="FFFFFF"/>
                </a:solidFill>
                <a:latin typeface="Calibri" panose="020F0502020204030204" pitchFamily="34" charset="0"/>
              </a:rPr>
              <a:t>&amp; </a:t>
            </a:r>
            <a:r>
              <a:rPr lang="en-US" altLang="en-US" sz="2400" dirty="0" smtClean="0">
                <a:solidFill>
                  <a:srgbClr val="FFFFFF"/>
                </a:solidFill>
                <a:latin typeface="Calibri" panose="020F0502020204030204" pitchFamily="34" charset="0"/>
              </a:rPr>
              <a:t>Billing</a:t>
            </a:r>
          </a:p>
          <a:p>
            <a:pPr fontAlgn="base">
              <a:lnSpc>
                <a:spcPct val="90000"/>
              </a:lnSpc>
              <a:spcBef>
                <a:spcPts val="1000"/>
              </a:spcBef>
              <a:spcAft>
                <a:spcPct val="0"/>
              </a:spcAft>
              <a:defRPr/>
            </a:pPr>
            <a:endParaRPr lang="en-US" altLang="en-US" sz="600" dirty="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FFFF"/>
                </a:solidFill>
                <a:latin typeface="Calibri" panose="020F0502020204030204" pitchFamily="34" charset="0"/>
              </a:rPr>
              <a:t>Language Interpreter </a:t>
            </a:r>
            <a:r>
              <a:rPr lang="en-US" altLang="en-US" sz="2400" dirty="0" smtClean="0">
                <a:solidFill>
                  <a:srgbClr val="FFFFFF"/>
                </a:solidFill>
                <a:latin typeface="Calibri" panose="020F0502020204030204" pitchFamily="34" charset="0"/>
              </a:rPr>
              <a:t>Services</a:t>
            </a:r>
            <a:endParaRPr lang="en-US" altLang="en-US" sz="24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86286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8" name="Title 1">
            <a:extLst>
              <a:ext uri="{FF2B5EF4-FFF2-40B4-BE49-F238E27FC236}">
                <a16:creationId xmlns:a16="http://schemas.microsoft.com/office/drawing/2014/main" id="{30254F32-A933-BB45-BF36-E2C0E46ECD38}"/>
              </a:ext>
            </a:extLst>
          </p:cNvPr>
          <p:cNvSpPr txBox="1">
            <a:spLocks/>
          </p:cNvSpPr>
          <p:nvPr/>
        </p:nvSpPr>
        <p:spPr>
          <a:xfrm>
            <a:off x="390280" y="311470"/>
            <a:ext cx="114241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solidFill>
                  <a:schemeClr val="bg1"/>
                </a:solidFill>
              </a:rPr>
              <a:t>FBA and Progress Report Requirements</a:t>
            </a:r>
            <a:endParaRPr kumimoji="0" lang="en-US" sz="3600" b="1" i="0" u="none" strike="noStrike" kern="1200" cap="none" spc="0" normalizeH="0" baseline="0" noProof="0" dirty="0">
              <a:ln>
                <a:noFill/>
              </a:ln>
              <a:solidFill>
                <a:srgbClr val="FFFFFF"/>
              </a:solidFill>
              <a:effectLst/>
              <a:uLnTx/>
              <a:uFillTx/>
              <a:latin typeface="Calibri Light" panose="020F0302020204030204"/>
            </a:endParaRPr>
          </a:p>
        </p:txBody>
      </p:sp>
      <p:sp>
        <p:nvSpPr>
          <p:cNvPr id="12" name="Content Placeholder 2">
            <a:extLst>
              <a:ext uri="{FF2B5EF4-FFF2-40B4-BE49-F238E27FC236}">
                <a16:creationId xmlns:a16="http://schemas.microsoft.com/office/drawing/2014/main" id="{879E46EF-E4B3-3F4D-90DE-DFDE2659381B}"/>
              </a:ext>
            </a:extLst>
          </p:cNvPr>
          <p:cNvSpPr txBox="1">
            <a:spLocks/>
          </p:cNvSpPr>
          <p:nvPr/>
        </p:nvSpPr>
        <p:spPr>
          <a:xfrm>
            <a:off x="838200" y="1185861"/>
            <a:ext cx="10515600" cy="448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lvl="1" indent="0">
              <a:buFont typeface="Arial" panose="020B0604020202020204" pitchFamily="34" charset="0"/>
              <a:buNone/>
            </a:pPr>
            <a:r>
              <a:rPr lang="en-US" sz="2000" dirty="0" smtClean="0">
                <a:solidFill>
                  <a:schemeClr val="bg1"/>
                </a:solidFill>
                <a:latin typeface="Century Gothic" panose="020B0502020202020204" pitchFamily="34" charset="0"/>
              </a:rPr>
              <a:t>Minimum Requirements of all FBA’s (APL19-014)</a:t>
            </a:r>
          </a:p>
          <a:p>
            <a:pPr marL="55563" lvl="1" indent="0">
              <a:buFont typeface="Arial" panose="020B0604020202020204" pitchFamily="34" charset="0"/>
              <a:buNone/>
            </a:pPr>
            <a:endParaRPr lang="en-US" sz="2000" dirty="0" smtClean="0">
              <a:solidFill>
                <a:schemeClr val="bg1"/>
              </a:solidFill>
              <a:latin typeface="Century Gothic" panose="020B0502020202020204" pitchFamily="34" charset="0"/>
            </a:endParaRPr>
          </a:p>
          <a:p>
            <a:pPr marL="55563" lvl="1" indent="0">
              <a:buFont typeface="Arial" panose="020B0604020202020204" pitchFamily="34" charset="0"/>
              <a:buNone/>
            </a:pPr>
            <a:r>
              <a:rPr lang="en-US" sz="2000" dirty="0" smtClean="0">
                <a:solidFill>
                  <a:schemeClr val="bg1"/>
                </a:solidFill>
                <a:latin typeface="Century Gothic" panose="020B0502020202020204" pitchFamily="34" charset="0"/>
              </a:rPr>
              <a:t>Must include:</a:t>
            </a:r>
          </a:p>
          <a:p>
            <a:pPr marL="747713" lvl="2" indent="-234950"/>
            <a:r>
              <a:rPr lang="en-US" dirty="0" smtClean="0">
                <a:solidFill>
                  <a:schemeClr val="bg1"/>
                </a:solidFill>
                <a:latin typeface="Century Gothic" panose="020B0502020202020204" pitchFamily="34" charset="0"/>
              </a:rPr>
              <a:t>A description of the Member’s Information-reason for the referral, brief background of information, demographics, the living situation, health and medical information, school information, home information including current services and activities.</a:t>
            </a:r>
          </a:p>
          <a:p>
            <a:pPr marL="747713" lvl="2" indent="-234950"/>
            <a:r>
              <a:rPr lang="en-US" dirty="0" smtClean="0">
                <a:solidFill>
                  <a:schemeClr val="bg1"/>
                </a:solidFill>
                <a:latin typeface="Century Gothic" panose="020B0502020202020204" pitchFamily="34" charset="0"/>
              </a:rPr>
              <a:t>A Clinical Interview</a:t>
            </a:r>
          </a:p>
          <a:p>
            <a:pPr marL="747713" lvl="2" indent="-234950"/>
            <a:r>
              <a:rPr lang="en-US" dirty="0" smtClean="0">
                <a:solidFill>
                  <a:schemeClr val="bg1"/>
                </a:solidFill>
                <a:latin typeface="Century Gothic" panose="020B0502020202020204" pitchFamily="34" charset="0"/>
              </a:rPr>
              <a:t>A Standardized Assessment</a:t>
            </a:r>
          </a:p>
          <a:p>
            <a:pPr marL="747713" lvl="2" indent="-234950"/>
            <a:r>
              <a:rPr lang="en-US" dirty="0" smtClean="0">
                <a:solidFill>
                  <a:schemeClr val="bg1"/>
                </a:solidFill>
                <a:latin typeface="Century Gothic" panose="020B0502020202020204" pitchFamily="34" charset="0"/>
              </a:rPr>
              <a:t>The assessment procedures and results</a:t>
            </a:r>
          </a:p>
          <a:p>
            <a:pPr marL="747713" lvl="2" indent="-234950"/>
            <a:r>
              <a:rPr lang="en-US" dirty="0" smtClean="0">
                <a:solidFill>
                  <a:schemeClr val="bg1"/>
                </a:solidFill>
                <a:latin typeface="Century Gothic" panose="020B0502020202020204" pitchFamily="34" charset="0"/>
              </a:rPr>
              <a:t>The use of </a:t>
            </a:r>
            <a:r>
              <a:rPr lang="en-US" u="sng" dirty="0" smtClean="0">
                <a:solidFill>
                  <a:schemeClr val="bg1"/>
                </a:solidFill>
                <a:latin typeface="Century Gothic" panose="020B0502020202020204" pitchFamily="34" charset="0"/>
              </a:rPr>
              <a:t>evidenced based BHT services </a:t>
            </a:r>
            <a:r>
              <a:rPr lang="en-US" dirty="0" smtClean="0">
                <a:solidFill>
                  <a:schemeClr val="bg1"/>
                </a:solidFill>
                <a:latin typeface="Century Gothic" panose="020B0502020202020204" pitchFamily="34" charset="0"/>
              </a:rPr>
              <a:t>that are described in procedures</a:t>
            </a:r>
          </a:p>
          <a:p>
            <a:pPr marL="747713" lvl="2" indent="-234950"/>
            <a:r>
              <a:rPr lang="en-US" dirty="0" smtClean="0">
                <a:solidFill>
                  <a:schemeClr val="bg1"/>
                </a:solidFill>
                <a:latin typeface="Century Gothic" panose="020B0502020202020204" pitchFamily="34" charset="0"/>
              </a:rPr>
              <a:t>Indicate the Member’s availability for BHT services-include the consideration of school attendance, parent availability, activities, and required schooling if home schooled.</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2377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8" name="Title 1">
            <a:extLst>
              <a:ext uri="{FF2B5EF4-FFF2-40B4-BE49-F238E27FC236}">
                <a16:creationId xmlns:a16="http://schemas.microsoft.com/office/drawing/2014/main" id="{30254F32-A933-BB45-BF36-E2C0E46ECD38}"/>
              </a:ext>
            </a:extLst>
          </p:cNvPr>
          <p:cNvSpPr txBox="1">
            <a:spLocks/>
          </p:cNvSpPr>
          <p:nvPr/>
        </p:nvSpPr>
        <p:spPr>
          <a:xfrm>
            <a:off x="390280" y="190471"/>
            <a:ext cx="114241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solidFill>
                  <a:schemeClr val="bg1"/>
                </a:solidFill>
              </a:rPr>
              <a:t>FBA and Progress Report </a:t>
            </a:r>
            <a:r>
              <a:rPr lang="en-US" sz="3600" b="1" dirty="0" smtClean="0">
                <a:solidFill>
                  <a:schemeClr val="bg1"/>
                </a:solidFill>
              </a:rPr>
              <a:t>Requirements (continued)</a:t>
            </a:r>
            <a:endParaRPr kumimoji="0" lang="en-US" sz="3600" b="1" i="0" u="none" strike="noStrike" kern="1200" cap="none" spc="0" normalizeH="0" baseline="0" noProof="0" dirty="0">
              <a:ln>
                <a:noFill/>
              </a:ln>
              <a:solidFill>
                <a:srgbClr val="FFFFFF"/>
              </a:solidFill>
              <a:effectLst/>
              <a:uLnTx/>
              <a:uFillTx/>
              <a:latin typeface="Calibri Light" panose="020F0302020204030204"/>
            </a:endParaRPr>
          </a:p>
        </p:txBody>
      </p:sp>
      <p:sp>
        <p:nvSpPr>
          <p:cNvPr id="10" name="Content Placeholder 2">
            <a:extLst>
              <a:ext uri="{FF2B5EF4-FFF2-40B4-BE49-F238E27FC236}">
                <a16:creationId xmlns:a16="http://schemas.microsoft.com/office/drawing/2014/main" id="{879E46EF-E4B3-3F4D-90DE-DFDE2659381B}"/>
              </a:ext>
            </a:extLst>
          </p:cNvPr>
          <p:cNvSpPr txBox="1">
            <a:spLocks/>
          </p:cNvSpPr>
          <p:nvPr/>
        </p:nvSpPr>
        <p:spPr>
          <a:xfrm>
            <a:off x="390280" y="1070746"/>
            <a:ext cx="10515600" cy="4906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7713" lvl="2" indent="-234950"/>
            <a:r>
              <a:rPr lang="en-US" dirty="0" smtClean="0">
                <a:solidFill>
                  <a:schemeClr val="bg1"/>
                </a:solidFill>
                <a:latin typeface="Century Gothic" panose="020B0502020202020204" pitchFamily="34" charset="0"/>
              </a:rPr>
              <a:t>Clearly show </a:t>
            </a:r>
            <a:r>
              <a:rPr lang="en-US" b="1" u="sng" dirty="0" smtClean="0">
                <a:solidFill>
                  <a:schemeClr val="bg1"/>
                </a:solidFill>
                <a:latin typeface="Century Gothic" panose="020B0502020202020204" pitchFamily="34" charset="0"/>
              </a:rPr>
              <a:t>individualized</a:t>
            </a:r>
            <a:r>
              <a:rPr lang="en-US" dirty="0" smtClean="0">
                <a:solidFill>
                  <a:schemeClr val="bg1"/>
                </a:solidFill>
                <a:latin typeface="Century Gothic" panose="020B0502020202020204" pitchFamily="34" charset="0"/>
              </a:rPr>
              <a:t>, </a:t>
            </a:r>
            <a:r>
              <a:rPr lang="en-US" b="1" u="sng" dirty="0" smtClean="0">
                <a:solidFill>
                  <a:schemeClr val="bg1"/>
                </a:solidFill>
                <a:latin typeface="Century Gothic" panose="020B0502020202020204" pitchFamily="34" charset="0"/>
              </a:rPr>
              <a:t>specific</a:t>
            </a:r>
            <a:r>
              <a:rPr lang="en-US" dirty="0" smtClean="0">
                <a:solidFill>
                  <a:schemeClr val="bg1"/>
                </a:solidFill>
                <a:latin typeface="Century Gothic" panose="020B0502020202020204" pitchFamily="34" charset="0"/>
              </a:rPr>
              <a:t>, </a:t>
            </a:r>
            <a:r>
              <a:rPr lang="en-US" b="1" u="sng" dirty="0" smtClean="0">
                <a:solidFill>
                  <a:schemeClr val="bg1"/>
                </a:solidFill>
                <a:latin typeface="Century Gothic" panose="020B0502020202020204" pitchFamily="34" charset="0"/>
              </a:rPr>
              <a:t>measurable</a:t>
            </a:r>
            <a:r>
              <a:rPr lang="en-US" dirty="0" smtClean="0">
                <a:solidFill>
                  <a:schemeClr val="bg1"/>
                </a:solidFill>
                <a:latin typeface="Century Gothic" panose="020B0502020202020204" pitchFamily="34" charset="0"/>
              </a:rPr>
              <a:t> goals and objectives with </a:t>
            </a:r>
            <a:r>
              <a:rPr lang="en-US" b="1" dirty="0" smtClean="0">
                <a:solidFill>
                  <a:schemeClr val="bg1"/>
                </a:solidFill>
                <a:latin typeface="Century Gothic" panose="020B0502020202020204" pitchFamily="34" charset="0"/>
              </a:rPr>
              <a:t>DATES</a:t>
            </a:r>
            <a:r>
              <a:rPr lang="en-US" dirty="0" smtClean="0">
                <a:solidFill>
                  <a:schemeClr val="bg1"/>
                </a:solidFill>
                <a:latin typeface="Century Gothic" panose="020B0502020202020204" pitchFamily="34" charset="0"/>
              </a:rPr>
              <a:t> of when goals are anticipated to be met.</a:t>
            </a:r>
          </a:p>
          <a:p>
            <a:pPr marL="512763" lvl="2" indent="0">
              <a:buNone/>
            </a:pPr>
            <a:endParaRPr lang="en-US" sz="700" dirty="0" smtClean="0">
              <a:solidFill>
                <a:schemeClr val="bg1"/>
              </a:solidFill>
              <a:latin typeface="Century Gothic" panose="020B0502020202020204" pitchFamily="34" charset="0"/>
            </a:endParaRPr>
          </a:p>
          <a:p>
            <a:pPr marL="747713" lvl="2" indent="-234950"/>
            <a:r>
              <a:rPr lang="en-US" dirty="0" smtClean="0">
                <a:solidFill>
                  <a:schemeClr val="bg1"/>
                </a:solidFill>
                <a:latin typeface="Century Gothic" panose="020B0502020202020204" pitchFamily="34" charset="0"/>
              </a:rPr>
              <a:t>Short term goals with dates*must be clearly labeled </a:t>
            </a:r>
            <a:r>
              <a:rPr lang="en-US" b="1" dirty="0" smtClean="0">
                <a:solidFill>
                  <a:schemeClr val="accent1">
                    <a:lumMod val="40000"/>
                    <a:lumOff val="60000"/>
                  </a:schemeClr>
                </a:solidFill>
                <a:latin typeface="Century Gothic" panose="020B0502020202020204" pitchFamily="34" charset="0"/>
              </a:rPr>
              <a:t>“Short Term Goals”</a:t>
            </a:r>
          </a:p>
          <a:p>
            <a:pPr marL="747713" lvl="2" indent="-234950"/>
            <a:r>
              <a:rPr lang="en-US" dirty="0" smtClean="0">
                <a:solidFill>
                  <a:schemeClr val="bg1"/>
                </a:solidFill>
                <a:latin typeface="Century Gothic" panose="020B0502020202020204" pitchFamily="34" charset="0"/>
              </a:rPr>
              <a:t>Intermediate goals with dates*must be clearly labeled </a:t>
            </a:r>
            <a:r>
              <a:rPr lang="en-US" b="1" dirty="0" smtClean="0">
                <a:solidFill>
                  <a:schemeClr val="accent1">
                    <a:lumMod val="40000"/>
                    <a:lumOff val="60000"/>
                  </a:schemeClr>
                </a:solidFill>
                <a:latin typeface="Century Gothic" panose="020B0502020202020204" pitchFamily="34" charset="0"/>
              </a:rPr>
              <a:t>“Intermediate Goals”</a:t>
            </a:r>
          </a:p>
          <a:p>
            <a:pPr marL="747713" lvl="2" indent="-234950"/>
            <a:r>
              <a:rPr lang="en-US" dirty="0" smtClean="0">
                <a:solidFill>
                  <a:schemeClr val="bg1"/>
                </a:solidFill>
                <a:latin typeface="Century Gothic" panose="020B0502020202020204" pitchFamily="34" charset="0"/>
              </a:rPr>
              <a:t>Long term goals with dates*must be clearly labeled </a:t>
            </a:r>
            <a:r>
              <a:rPr lang="en-US" b="1" dirty="0" smtClean="0">
                <a:solidFill>
                  <a:schemeClr val="accent1">
                    <a:lumMod val="40000"/>
                    <a:lumOff val="60000"/>
                  </a:schemeClr>
                </a:solidFill>
                <a:latin typeface="Century Gothic" panose="020B0502020202020204" pitchFamily="34" charset="0"/>
              </a:rPr>
              <a:t>“Long Term Goals”</a:t>
            </a:r>
          </a:p>
          <a:p>
            <a:pPr marL="747713" lvl="2" indent="-234950"/>
            <a:endParaRPr lang="en-US" sz="1000" b="1" dirty="0" smtClean="0">
              <a:solidFill>
                <a:schemeClr val="accent1">
                  <a:lumMod val="40000"/>
                  <a:lumOff val="60000"/>
                </a:schemeClr>
              </a:solidFill>
              <a:latin typeface="Century Gothic" panose="020B0502020202020204" pitchFamily="34" charset="0"/>
            </a:endParaRPr>
          </a:p>
          <a:p>
            <a:pPr marL="747713" lvl="2" indent="-234950"/>
            <a:r>
              <a:rPr lang="en-US" dirty="0" smtClean="0">
                <a:solidFill>
                  <a:schemeClr val="bg1"/>
                </a:solidFill>
                <a:latin typeface="Century Gothic" panose="020B0502020202020204" pitchFamily="34" charset="0"/>
              </a:rPr>
              <a:t>Outcome measurement assessment criteria must be clearly stated to measure achievement of behavioral objectives (Should not be copied and pasted).</a:t>
            </a:r>
          </a:p>
          <a:p>
            <a:pPr marL="747713" lvl="2" indent="-234950"/>
            <a:endParaRPr lang="en-US" sz="1000" dirty="0" smtClean="0">
              <a:solidFill>
                <a:schemeClr val="bg1"/>
              </a:solidFill>
              <a:latin typeface="Century Gothic" panose="020B0502020202020204" pitchFamily="34" charset="0"/>
            </a:endParaRPr>
          </a:p>
          <a:p>
            <a:pPr marL="747713" lvl="2" indent="-234950"/>
            <a:r>
              <a:rPr lang="en-US" dirty="0" smtClean="0">
                <a:solidFill>
                  <a:schemeClr val="bg1"/>
                </a:solidFill>
                <a:latin typeface="Century Gothic" panose="020B0502020202020204" pitchFamily="34" charset="0"/>
              </a:rPr>
              <a:t>Indicate the current level of baseline, the behavior that parent is expected to demonstrate including condition under which it must be demonstrated and the mastery criteria.  </a:t>
            </a:r>
          </a:p>
          <a:p>
            <a:pPr marL="1371600" lvl="3" indent="-401637"/>
            <a:r>
              <a:rPr lang="en-US" dirty="0" smtClean="0">
                <a:solidFill>
                  <a:schemeClr val="bg1"/>
                </a:solidFill>
                <a:latin typeface="Century Gothic" panose="020B0502020202020204" pitchFamily="34" charset="0"/>
              </a:rPr>
              <a:t>Include Date of introduction                   ▪ Include Specific plan for generalization</a:t>
            </a:r>
          </a:p>
          <a:p>
            <a:pPr marL="1204913" lvl="3" indent="-234950"/>
            <a:r>
              <a:rPr lang="en-US" dirty="0" smtClean="0">
                <a:solidFill>
                  <a:schemeClr val="bg1"/>
                </a:solidFill>
                <a:latin typeface="Century Gothic" panose="020B0502020202020204" pitchFamily="34" charset="0"/>
              </a:rPr>
              <a:t>   Include estimated date of mastery        ▪ Include Progress</a:t>
            </a:r>
          </a:p>
          <a:p>
            <a:pPr marL="1204913" lvl="3" indent="-234950"/>
            <a:r>
              <a:rPr lang="en-US" dirty="0" smtClean="0">
                <a:solidFill>
                  <a:schemeClr val="bg1"/>
                </a:solidFill>
                <a:latin typeface="Century Gothic" panose="020B0502020202020204" pitchFamily="34" charset="0"/>
              </a:rPr>
              <a:t>    Indicate any revised or new goals</a:t>
            </a:r>
          </a:p>
          <a:p>
            <a:pPr marL="747713" lvl="2" indent="-234950"/>
            <a:endParaRPr lang="en-US" dirty="0"/>
          </a:p>
        </p:txBody>
      </p:sp>
    </p:spTree>
    <p:extLst>
      <p:ext uri="{BB962C8B-B14F-4D97-AF65-F5344CB8AC3E}">
        <p14:creationId xmlns:p14="http://schemas.microsoft.com/office/powerpoint/2010/main" val="305311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8" name="Title 1">
            <a:extLst>
              <a:ext uri="{FF2B5EF4-FFF2-40B4-BE49-F238E27FC236}">
                <a16:creationId xmlns:a16="http://schemas.microsoft.com/office/drawing/2014/main" id="{30254F32-A933-BB45-BF36-E2C0E46ECD38}"/>
              </a:ext>
            </a:extLst>
          </p:cNvPr>
          <p:cNvSpPr txBox="1">
            <a:spLocks/>
          </p:cNvSpPr>
          <p:nvPr/>
        </p:nvSpPr>
        <p:spPr>
          <a:xfrm>
            <a:off x="390280" y="190471"/>
            <a:ext cx="114241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solidFill>
                  <a:schemeClr val="bg1"/>
                </a:solidFill>
              </a:rPr>
              <a:t>FBA and Progress Report </a:t>
            </a:r>
            <a:r>
              <a:rPr lang="en-US" sz="3600" b="1" dirty="0" smtClean="0">
                <a:solidFill>
                  <a:schemeClr val="bg1"/>
                </a:solidFill>
              </a:rPr>
              <a:t>Requirements (continued)</a:t>
            </a:r>
            <a:endParaRPr kumimoji="0" lang="en-US" sz="3600" b="1" i="0" u="none" strike="noStrike" kern="1200" cap="none" spc="0" normalizeH="0" baseline="0" noProof="0" dirty="0">
              <a:ln>
                <a:noFill/>
              </a:ln>
              <a:solidFill>
                <a:srgbClr val="FFFFFF"/>
              </a:solidFill>
              <a:effectLst/>
              <a:uLnTx/>
              <a:uFillTx/>
              <a:latin typeface="Calibri Light" panose="020F0302020204030204"/>
            </a:endParaRPr>
          </a:p>
        </p:txBody>
      </p:sp>
      <p:sp>
        <p:nvSpPr>
          <p:cNvPr id="12" name="Content Placeholder 2">
            <a:extLst>
              <a:ext uri="{FF2B5EF4-FFF2-40B4-BE49-F238E27FC236}">
                <a16:creationId xmlns:a16="http://schemas.microsoft.com/office/drawing/2014/main" id="{879E46EF-E4B3-3F4D-90DE-DFDE2659381B}"/>
              </a:ext>
            </a:extLst>
          </p:cNvPr>
          <p:cNvSpPr txBox="1">
            <a:spLocks/>
          </p:cNvSpPr>
          <p:nvPr/>
        </p:nvSpPr>
        <p:spPr>
          <a:xfrm>
            <a:off x="638908" y="1237510"/>
            <a:ext cx="10515600" cy="4906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763" lvl="2" indent="0">
              <a:buNone/>
            </a:pPr>
            <a:r>
              <a:rPr lang="en-US" dirty="0" smtClean="0">
                <a:solidFill>
                  <a:schemeClr val="bg1"/>
                </a:solidFill>
                <a:latin typeface="Century Gothic" panose="020B0502020202020204" pitchFamily="34" charset="0"/>
              </a:rPr>
              <a:t>The Provider must use evidence based BHT services according to National ABA Guidelines and Industry Standards</a:t>
            </a:r>
          </a:p>
          <a:p>
            <a:pPr marL="512763" lvl="2" indent="0">
              <a:buNone/>
            </a:pPr>
            <a:endParaRPr lang="en-US" dirty="0" smtClean="0">
              <a:solidFill>
                <a:schemeClr val="bg1"/>
              </a:solidFill>
              <a:latin typeface="Century Gothic" panose="020B0502020202020204" pitchFamily="34" charset="0"/>
            </a:endParaRPr>
          </a:p>
          <a:p>
            <a:pPr marL="512763" lvl="2" indent="0">
              <a:buFont typeface="Arial" panose="020B0604020202020204" pitchFamily="34" charset="0"/>
              <a:buNone/>
            </a:pPr>
            <a:r>
              <a:rPr lang="en-US" dirty="0" smtClean="0">
                <a:solidFill>
                  <a:schemeClr val="bg1"/>
                </a:solidFill>
                <a:latin typeface="Century Gothic" panose="020B0502020202020204" pitchFamily="34" charset="0"/>
              </a:rPr>
              <a:t>The Treatment Plan clearly identifies:</a:t>
            </a:r>
          </a:p>
          <a:p>
            <a:pPr marL="855663" lvl="2" indent="-342900"/>
            <a:r>
              <a:rPr lang="en-US" dirty="0" smtClean="0">
                <a:solidFill>
                  <a:schemeClr val="bg1"/>
                </a:solidFill>
                <a:latin typeface="Century Gothic" panose="020B0502020202020204" pitchFamily="34" charset="0"/>
              </a:rPr>
              <a:t>The service type</a:t>
            </a:r>
          </a:p>
          <a:p>
            <a:pPr marL="855663" lvl="2" indent="-342900"/>
            <a:r>
              <a:rPr lang="en-US" dirty="0" smtClean="0">
                <a:solidFill>
                  <a:schemeClr val="bg1"/>
                </a:solidFill>
                <a:latin typeface="Century Gothic" panose="020B0502020202020204" pitchFamily="34" charset="0"/>
              </a:rPr>
              <a:t>The number of hours to direct care services</a:t>
            </a:r>
          </a:p>
          <a:p>
            <a:pPr marL="855663" lvl="2" indent="-342900"/>
            <a:r>
              <a:rPr lang="en-US" dirty="0" smtClean="0">
                <a:solidFill>
                  <a:schemeClr val="bg1"/>
                </a:solidFill>
                <a:latin typeface="Century Gothic" panose="020B0502020202020204" pitchFamily="34" charset="0"/>
              </a:rPr>
              <a:t>Observation</a:t>
            </a:r>
          </a:p>
          <a:p>
            <a:pPr marL="855663" lvl="2" indent="-342900"/>
            <a:r>
              <a:rPr lang="en-US" dirty="0" smtClean="0">
                <a:solidFill>
                  <a:schemeClr val="bg1"/>
                </a:solidFill>
                <a:latin typeface="Century Gothic" panose="020B0502020202020204" pitchFamily="34" charset="0"/>
              </a:rPr>
              <a:t>Direction</a:t>
            </a:r>
          </a:p>
          <a:p>
            <a:pPr marL="855663" lvl="2" indent="-342900"/>
            <a:r>
              <a:rPr lang="en-US" dirty="0" smtClean="0">
                <a:solidFill>
                  <a:schemeClr val="bg1"/>
                </a:solidFill>
                <a:latin typeface="Century Gothic" panose="020B0502020202020204" pitchFamily="34" charset="0"/>
              </a:rPr>
              <a:t>Parent/guardian training, support and participation to achieve goals and objectives (</a:t>
            </a:r>
            <a:r>
              <a:rPr lang="en-US" u="sng" dirty="0" smtClean="0">
                <a:solidFill>
                  <a:schemeClr val="bg1"/>
                </a:solidFill>
                <a:latin typeface="Century Gothic" panose="020B0502020202020204" pitchFamily="34" charset="0"/>
              </a:rPr>
              <a:t>this should align for requests for units of S5111</a:t>
            </a:r>
            <a:r>
              <a:rPr lang="en-US" dirty="0" smtClean="0">
                <a:solidFill>
                  <a:schemeClr val="bg1"/>
                </a:solidFill>
                <a:latin typeface="Century Gothic" panose="020B0502020202020204" pitchFamily="34" charset="0"/>
              </a:rPr>
              <a:t>)</a:t>
            </a:r>
          </a:p>
          <a:p>
            <a:pPr marL="855663" lvl="2" indent="-342900"/>
            <a:r>
              <a:rPr lang="en-US" dirty="0" smtClean="0">
                <a:solidFill>
                  <a:schemeClr val="bg1"/>
                </a:solidFill>
                <a:latin typeface="Century Gothic" panose="020B0502020202020204" pitchFamily="34" charset="0"/>
              </a:rPr>
              <a:t>Frequency at which the Member’s progress is being measured and reported for </a:t>
            </a:r>
            <a:r>
              <a:rPr lang="en-US" b="1" i="1" dirty="0" smtClean="0">
                <a:solidFill>
                  <a:schemeClr val="bg1"/>
                </a:solidFill>
                <a:latin typeface="Century Gothic" panose="020B0502020202020204" pitchFamily="34" charset="0"/>
              </a:rPr>
              <a:t>each individual BHT service provider</a:t>
            </a:r>
            <a:r>
              <a:rPr lang="en-US" dirty="0" smtClean="0">
                <a:solidFill>
                  <a:schemeClr val="bg1"/>
                </a:solidFill>
                <a:latin typeface="Century Gothic" panose="020B0502020202020204" pitchFamily="34" charset="0"/>
              </a:rPr>
              <a:t> is responsible for delivering the services</a:t>
            </a:r>
          </a:p>
          <a:p>
            <a:pPr marL="747713" lvl="2" indent="-234950"/>
            <a:endParaRPr lang="en-US" dirty="0"/>
          </a:p>
        </p:txBody>
      </p:sp>
    </p:spTree>
    <p:extLst>
      <p:ext uri="{BB962C8B-B14F-4D97-AF65-F5344CB8AC3E}">
        <p14:creationId xmlns:p14="http://schemas.microsoft.com/office/powerpoint/2010/main" val="134479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193431" y="365126"/>
            <a:ext cx="12186138" cy="875200"/>
          </a:xfrm>
        </p:spPr>
        <p:txBody>
          <a:bodyPr/>
          <a:lstStyle/>
          <a:p>
            <a:r>
              <a:rPr lang="en-US" sz="3600" dirty="0">
                <a:solidFill>
                  <a:schemeClr val="bg1"/>
                </a:solidFill>
              </a:rPr>
              <a:t>FBA and Progress Report Requirements (continued)</a:t>
            </a:r>
            <a:r>
              <a:rPr lang="en-US" sz="3600" b="1" dirty="0">
                <a:solidFill>
                  <a:srgbClr val="FFFFFF"/>
                </a:solidFill>
                <a:latin typeface="Calibri Light" panose="020F0302020204030204"/>
              </a:rPr>
              <a:t/>
            </a:r>
            <a:br>
              <a:rPr lang="en-US" sz="3600" b="1" dirty="0">
                <a:solidFill>
                  <a:srgbClr val="FFFFFF"/>
                </a:solidFill>
                <a:latin typeface="Calibri Light" panose="020F0302020204030204"/>
              </a:rPr>
            </a:b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638908" y="1492778"/>
            <a:ext cx="10515600" cy="4906978"/>
          </a:xfrm>
        </p:spPr>
        <p:txBody>
          <a:bodyPr/>
          <a:lstStyle/>
          <a:p>
            <a:pPr marL="747713" lvl="2" indent="-234950"/>
            <a:r>
              <a:rPr lang="en-US" b="0" dirty="0"/>
              <a:t>Clearly identify an individualized transition plan that is specific and measurable. (</a:t>
            </a:r>
            <a:r>
              <a:rPr lang="en-US" b="0" u="sng" dirty="0"/>
              <a:t>Do not copy and paste</a:t>
            </a:r>
            <a:r>
              <a:rPr lang="en-US" b="0" dirty="0"/>
              <a:t>)</a:t>
            </a:r>
          </a:p>
          <a:p>
            <a:pPr marL="747713" lvl="2" indent="-234950"/>
            <a:r>
              <a:rPr lang="en-US" dirty="0"/>
              <a:t>Includes a crisis plan (</a:t>
            </a:r>
            <a:r>
              <a:rPr lang="en-US" u="sng" dirty="0"/>
              <a:t>Do not copy and paste</a:t>
            </a:r>
            <a:r>
              <a:rPr lang="en-US" dirty="0"/>
              <a:t>)</a:t>
            </a:r>
          </a:p>
          <a:p>
            <a:pPr marL="747713" lvl="2" indent="-234950"/>
            <a:r>
              <a:rPr lang="en-US" b="0" dirty="0"/>
              <a:t>Care Coordination </a:t>
            </a:r>
            <a:r>
              <a:rPr lang="en-US" dirty="0"/>
              <a:t>with schools to ensure services and goals are not duplicated.</a:t>
            </a:r>
          </a:p>
          <a:p>
            <a:pPr marL="747713" lvl="2" indent="-234950"/>
            <a:r>
              <a:rPr lang="en-US" b="0" dirty="0"/>
              <a:t>Care Coordination with other specialists (OT/ST/Therapy</a:t>
            </a:r>
            <a:r>
              <a:rPr lang="en-US" dirty="0"/>
              <a:t>) to ensure services work together for member’s care.</a:t>
            </a:r>
          </a:p>
          <a:p>
            <a:pPr marL="747713" lvl="2" indent="-234950"/>
            <a:r>
              <a:rPr lang="en-US" b="0" dirty="0"/>
              <a:t>Deliver services in a home or community-based setting. </a:t>
            </a:r>
          </a:p>
          <a:p>
            <a:pPr marL="1255713" lvl="3" indent="-285750">
              <a:buFont typeface="Courier New" panose="02070309020205020404" pitchFamily="49" charset="0"/>
              <a:buChar char="o"/>
            </a:pPr>
            <a:r>
              <a:rPr lang="en-US" dirty="0"/>
              <a:t>Must include clinical justification for hours provided at day care or school. </a:t>
            </a:r>
          </a:p>
          <a:p>
            <a:pPr marL="1255713" lvl="3" indent="-285750">
              <a:buFont typeface="Courier New" panose="02070309020205020404" pitchFamily="49" charset="0"/>
              <a:buChar char="o"/>
            </a:pPr>
            <a:r>
              <a:rPr lang="en-US" b="0" dirty="0"/>
              <a:t>Must not assume to provide school-based ABA services</a:t>
            </a:r>
            <a:r>
              <a:rPr lang="en-US" dirty="0"/>
              <a:t> (T</a:t>
            </a:r>
            <a:r>
              <a:rPr lang="en-US" b="0" dirty="0"/>
              <a:t>hese are a responsibility of the school).</a:t>
            </a:r>
          </a:p>
          <a:p>
            <a:pPr marL="1255713" lvl="3" indent="-285750">
              <a:buFont typeface="Courier New" panose="02070309020205020404" pitchFamily="49" charset="0"/>
              <a:buChar char="o"/>
            </a:pPr>
            <a:r>
              <a:rPr lang="en-US" dirty="0"/>
              <a:t>Must include the </a:t>
            </a:r>
            <a:r>
              <a:rPr lang="en-US" dirty="0" smtClean="0"/>
              <a:t>schools </a:t>
            </a:r>
            <a:r>
              <a:rPr lang="en-US" dirty="0"/>
              <a:t>written approval</a:t>
            </a:r>
          </a:p>
          <a:p>
            <a:pPr marL="1255713" lvl="3" indent="-285750">
              <a:buFont typeface="Courier New" panose="02070309020205020404" pitchFamily="49" charset="0"/>
              <a:buChar char="o"/>
            </a:pPr>
            <a:r>
              <a:rPr lang="en-US" b="0" dirty="0"/>
              <a:t>Must be in proportion to home and community hours</a:t>
            </a:r>
          </a:p>
        </p:txBody>
      </p:sp>
    </p:spTree>
    <p:extLst>
      <p:ext uri="{BB962C8B-B14F-4D97-AF65-F5344CB8AC3E}">
        <p14:creationId xmlns:p14="http://schemas.microsoft.com/office/powerpoint/2010/main" val="104111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782515" y="1341912"/>
            <a:ext cx="10369062" cy="4906978"/>
          </a:xfrm>
        </p:spPr>
        <p:txBody>
          <a:bodyPr/>
          <a:lstStyle/>
          <a:p>
            <a:pPr marL="512763" lvl="2" indent="0">
              <a:buNone/>
            </a:pPr>
            <a:r>
              <a:rPr lang="en-US" dirty="0"/>
              <a:t>Request for treatment hours must consider the following when requesting treatment hours:</a:t>
            </a:r>
          </a:p>
          <a:p>
            <a:pPr marL="1204913" lvl="3" indent="-234950"/>
            <a:r>
              <a:rPr lang="en-US" b="0" dirty="0"/>
              <a:t>Members age</a:t>
            </a:r>
          </a:p>
          <a:p>
            <a:pPr marL="1204913" lvl="3" indent="-234950"/>
            <a:r>
              <a:rPr lang="en-US" dirty="0"/>
              <a:t>Parent participation and availability</a:t>
            </a:r>
          </a:p>
          <a:p>
            <a:pPr marL="1204913" lvl="3" indent="-234950"/>
            <a:r>
              <a:rPr lang="en-US" b="0" dirty="0"/>
              <a:t>School attendance requirements (for homeschooled children)and school schedule</a:t>
            </a:r>
          </a:p>
          <a:p>
            <a:pPr marL="1204913" lvl="3" indent="-234950"/>
            <a:r>
              <a:rPr lang="en-US" dirty="0"/>
              <a:t>Other daily activities</a:t>
            </a:r>
          </a:p>
          <a:p>
            <a:pPr marL="512763" lvl="2" indent="0">
              <a:buNone/>
            </a:pPr>
            <a:endParaRPr lang="en-US" sz="1000" b="0" dirty="0" smtClean="0"/>
          </a:p>
          <a:p>
            <a:pPr marL="512763" lvl="2" indent="0">
              <a:buNone/>
            </a:pPr>
            <a:r>
              <a:rPr lang="en-US" b="0" dirty="0" smtClean="0"/>
              <a:t>Include </a:t>
            </a:r>
            <a:r>
              <a:rPr lang="en-US" b="0" dirty="0"/>
              <a:t>an individualized exit and discharge plan (do not copy and paste). </a:t>
            </a:r>
          </a:p>
          <a:p>
            <a:pPr marL="1204913" lvl="3" indent="-234950"/>
            <a:r>
              <a:rPr lang="en-US" dirty="0"/>
              <a:t>Please include specific criteria and anticipated date of </a:t>
            </a:r>
            <a:r>
              <a:rPr lang="en-US" dirty="0" smtClean="0"/>
              <a:t>discharge</a:t>
            </a:r>
          </a:p>
          <a:p>
            <a:pPr marL="1204913" lvl="3" indent="-234950"/>
            <a:r>
              <a:rPr lang="en-US" b="0" dirty="0" smtClean="0"/>
              <a:t>Date </a:t>
            </a:r>
            <a:r>
              <a:rPr lang="en-US" b="0" dirty="0"/>
              <a:t>of discharge can be amended with each progress report</a:t>
            </a:r>
          </a:p>
          <a:p>
            <a:pPr marL="512763" lvl="2" indent="0">
              <a:buNone/>
            </a:pPr>
            <a:endParaRPr lang="en-US" sz="800" dirty="0" smtClean="0"/>
          </a:p>
          <a:p>
            <a:pPr marL="512763" lvl="2" indent="0">
              <a:buNone/>
            </a:pPr>
            <a:r>
              <a:rPr lang="en-US" dirty="0" smtClean="0"/>
              <a:t>Parent </a:t>
            </a:r>
            <a:r>
              <a:rPr lang="en-US" dirty="0"/>
              <a:t>Signature is Required</a:t>
            </a:r>
          </a:p>
          <a:p>
            <a:pPr marL="1204913" lvl="3" indent="-234950"/>
            <a:r>
              <a:rPr lang="en-US" b="0" dirty="0"/>
              <a:t>Can be done electronically</a:t>
            </a:r>
          </a:p>
          <a:p>
            <a:pPr marL="512763" lvl="2" indent="0">
              <a:buNone/>
            </a:pPr>
            <a:endParaRPr lang="en-US" sz="400" dirty="0" smtClean="0"/>
          </a:p>
          <a:p>
            <a:pPr marL="512763" lvl="2" indent="0">
              <a:buNone/>
            </a:pPr>
            <a:r>
              <a:rPr lang="en-US" dirty="0" smtClean="0"/>
              <a:t>BCBA </a:t>
            </a:r>
            <a:r>
              <a:rPr lang="en-US" dirty="0"/>
              <a:t>Signature is Required</a:t>
            </a:r>
            <a:endParaRPr lang="en-US" b="0" dirty="0"/>
          </a:p>
        </p:txBody>
      </p:sp>
      <p:sp>
        <p:nvSpPr>
          <p:cNvPr id="6" name="Title 1">
            <a:extLst>
              <a:ext uri="{FF2B5EF4-FFF2-40B4-BE49-F238E27FC236}">
                <a16:creationId xmlns:a16="http://schemas.microsoft.com/office/drawing/2014/main" id="{30254F32-A933-BB45-BF36-E2C0E46ECD38}"/>
              </a:ext>
            </a:extLst>
          </p:cNvPr>
          <p:cNvSpPr txBox="1">
            <a:spLocks/>
          </p:cNvSpPr>
          <p:nvPr/>
        </p:nvSpPr>
        <p:spPr>
          <a:xfrm>
            <a:off x="205154" y="375315"/>
            <a:ext cx="12186138" cy="875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3600" dirty="0" smtClean="0">
                <a:solidFill>
                  <a:schemeClr val="bg1"/>
                </a:solidFill>
              </a:rPr>
              <a:t>FBA and Progress Report Requirements (continued)</a:t>
            </a:r>
            <a:r>
              <a:rPr lang="en-US" sz="3600" b="1" dirty="0" smtClean="0">
                <a:solidFill>
                  <a:srgbClr val="FFFFFF"/>
                </a:solidFill>
                <a:latin typeface="Calibri Light" panose="020F0302020204030204"/>
              </a:rPr>
              <a:t/>
            </a:r>
            <a:br>
              <a:rPr lang="en-US" sz="3600" b="1" dirty="0" smtClean="0">
                <a:solidFill>
                  <a:srgbClr val="FFFFFF"/>
                </a:solidFill>
                <a:latin typeface="Calibri Light" panose="020F0302020204030204"/>
              </a:rPr>
            </a:b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209058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DDF9A-9BC4-D644-A622-7FF5E93F082F}"/>
              </a:ext>
            </a:extLst>
          </p:cNvPr>
          <p:cNvSpPr/>
          <p:nvPr/>
        </p:nvSpPr>
        <p:spPr>
          <a:xfrm>
            <a:off x="0" y="0"/>
            <a:ext cx="12192000" cy="5536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p:cNvSpPr txBox="1"/>
          <p:nvPr/>
        </p:nvSpPr>
        <p:spPr>
          <a:xfrm>
            <a:off x="1910862" y="2260420"/>
            <a:ext cx="80511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Light" panose="020F0302020204030204"/>
                <a:ea typeface="+mn-ea"/>
                <a:cs typeface="+mn-cs"/>
              </a:rPr>
              <a:t>Authorization Requests</a:t>
            </a:r>
          </a:p>
        </p:txBody>
      </p:sp>
    </p:spTree>
    <p:extLst>
      <p:ext uri="{BB962C8B-B14F-4D97-AF65-F5344CB8AC3E}">
        <p14:creationId xmlns:p14="http://schemas.microsoft.com/office/powerpoint/2010/main" val="228363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Authorization Requests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199295" y="1590261"/>
            <a:ext cx="6056069" cy="2728912"/>
          </a:xfrm>
        </p:spPr>
        <p:txBody>
          <a:bodyPr/>
          <a:lstStyle/>
          <a:p>
            <a:pPr marL="55563" lvl="1" indent="0">
              <a:buNone/>
            </a:pPr>
            <a:r>
              <a:rPr lang="en-US" sz="2000" dirty="0">
                <a:solidFill>
                  <a:srgbClr val="0070C0"/>
                </a:solidFill>
              </a:rPr>
              <a:t>Submit authorization requests </a:t>
            </a:r>
            <a:r>
              <a:rPr lang="en-US" sz="2000" dirty="0" smtClean="0">
                <a:solidFill>
                  <a:srgbClr val="0070C0"/>
                </a:solidFill>
              </a:rPr>
              <a:t>at</a:t>
            </a:r>
            <a:r>
              <a:rPr lang="en-US" sz="2000" b="0" dirty="0" smtClean="0">
                <a:solidFill>
                  <a:srgbClr val="0070C0"/>
                </a:solidFill>
              </a:rPr>
              <a:t> </a:t>
            </a:r>
            <a:r>
              <a:rPr lang="en-US" sz="2000" b="0" dirty="0">
                <a:solidFill>
                  <a:srgbClr val="0070C0"/>
                </a:solidFill>
              </a:rPr>
              <a:t>least One month prior and no less than 14 days to the expiration of </a:t>
            </a:r>
            <a:r>
              <a:rPr lang="en-US" sz="2000" b="0" dirty="0" smtClean="0">
                <a:solidFill>
                  <a:srgbClr val="0070C0"/>
                </a:solidFill>
              </a:rPr>
              <a:t>authorization</a:t>
            </a:r>
          </a:p>
          <a:p>
            <a:pPr marL="55563" lvl="1" indent="0">
              <a:buNone/>
            </a:pPr>
            <a:endParaRPr lang="en-US" sz="1400" dirty="0">
              <a:solidFill>
                <a:srgbClr val="0070C0"/>
              </a:solidFill>
            </a:endParaRPr>
          </a:p>
          <a:p>
            <a:pPr marL="855663" lvl="2" indent="-342900"/>
            <a:r>
              <a:rPr lang="en-US" dirty="0">
                <a:solidFill>
                  <a:srgbClr val="0070C0"/>
                </a:solidFill>
              </a:rPr>
              <a:t>Updated templates will be </a:t>
            </a:r>
            <a:r>
              <a:rPr lang="en-US" dirty="0" smtClean="0">
                <a:solidFill>
                  <a:srgbClr val="0070C0"/>
                </a:solidFill>
              </a:rPr>
              <a:t>available online </a:t>
            </a:r>
          </a:p>
          <a:p>
            <a:pPr marL="855663" lvl="2" indent="-342900"/>
            <a:endParaRPr lang="en-US" sz="2400" dirty="0">
              <a:solidFill>
                <a:srgbClr val="0070C0"/>
              </a:solidFill>
            </a:endParaRPr>
          </a:p>
          <a:p>
            <a:pPr marL="512763" lvl="2" indent="0">
              <a:buNone/>
            </a:pPr>
            <a:endParaRPr lang="en-US" sz="2400" dirty="0" smtClean="0">
              <a:solidFill>
                <a:srgbClr val="0070C0"/>
              </a:solidFill>
            </a:endParaRPr>
          </a:p>
          <a:p>
            <a:pPr marL="855663" lvl="2" indent="-342900"/>
            <a:endParaRPr lang="en-US" sz="2400" dirty="0" smtClean="0">
              <a:solidFill>
                <a:srgbClr val="0070C0"/>
              </a:solidFill>
            </a:endParaRPr>
          </a:p>
          <a:p>
            <a:pPr marL="855663" lvl="2" indent="-342900"/>
            <a:r>
              <a:rPr lang="en-US" sz="2400" dirty="0" smtClean="0">
                <a:solidFill>
                  <a:srgbClr val="0070C0"/>
                </a:solidFill>
              </a:rPr>
              <a:t>Provider Portal&gt;Authorization Module</a:t>
            </a:r>
            <a:endParaRPr lang="en-US" sz="2400" dirty="0">
              <a:solidFill>
                <a:srgbClr val="0070C0"/>
              </a:solidFill>
            </a:endParaRPr>
          </a:p>
          <a:p>
            <a:pPr marL="512763" lvl="2" indent="0">
              <a:buNone/>
            </a:pPr>
            <a:endParaRPr lang="en-US" sz="1600" b="0" dirty="0">
              <a:solidFill>
                <a:srgbClr val="0070C0"/>
              </a:solidFill>
            </a:endParaRPr>
          </a:p>
        </p:txBody>
      </p:sp>
      <p:pic>
        <p:nvPicPr>
          <p:cNvPr id="6" name="Picture 5"/>
          <p:cNvPicPr>
            <a:picLocks noChangeAspect="1"/>
          </p:cNvPicPr>
          <p:nvPr/>
        </p:nvPicPr>
        <p:blipFill>
          <a:blip r:embed="rId3"/>
          <a:stretch>
            <a:fillRect/>
          </a:stretch>
        </p:blipFill>
        <p:spPr>
          <a:xfrm>
            <a:off x="6561266" y="1117156"/>
            <a:ext cx="5018931" cy="2651083"/>
          </a:xfrm>
          <a:prstGeom prst="rect">
            <a:avLst/>
          </a:prstGeom>
        </p:spPr>
      </p:pic>
      <p:pic>
        <p:nvPicPr>
          <p:cNvPr id="7" name="Picture 6"/>
          <p:cNvPicPr>
            <a:picLocks noChangeAspect="1"/>
          </p:cNvPicPr>
          <p:nvPr/>
        </p:nvPicPr>
        <p:blipFill>
          <a:blip r:embed="rId4"/>
          <a:stretch>
            <a:fillRect/>
          </a:stretch>
        </p:blipFill>
        <p:spPr>
          <a:xfrm>
            <a:off x="6601196" y="3768239"/>
            <a:ext cx="4979002" cy="2540192"/>
          </a:xfrm>
          <a:prstGeom prst="rect">
            <a:avLst/>
          </a:prstGeom>
        </p:spPr>
      </p:pic>
      <p:pic>
        <p:nvPicPr>
          <p:cNvPr id="8" name="Picture 7"/>
          <p:cNvPicPr>
            <a:picLocks noChangeAspect="1"/>
          </p:cNvPicPr>
          <p:nvPr/>
        </p:nvPicPr>
        <p:blipFill>
          <a:blip r:embed="rId5"/>
          <a:stretch>
            <a:fillRect/>
          </a:stretch>
        </p:blipFill>
        <p:spPr>
          <a:xfrm>
            <a:off x="10171813" y="274200"/>
            <a:ext cx="1714286" cy="1504762"/>
          </a:xfrm>
          <a:prstGeom prst="rect">
            <a:avLst/>
          </a:prstGeom>
        </p:spPr>
      </p:pic>
      <p:pic>
        <p:nvPicPr>
          <p:cNvPr id="9" name="Picture 8"/>
          <p:cNvPicPr>
            <a:picLocks noChangeAspect="1"/>
          </p:cNvPicPr>
          <p:nvPr/>
        </p:nvPicPr>
        <p:blipFill>
          <a:blip r:embed="rId6"/>
          <a:stretch>
            <a:fillRect/>
          </a:stretch>
        </p:blipFill>
        <p:spPr>
          <a:xfrm>
            <a:off x="8600384" y="302285"/>
            <a:ext cx="1571429" cy="533333"/>
          </a:xfrm>
          <a:prstGeom prst="rect">
            <a:avLst/>
          </a:prstGeom>
        </p:spPr>
      </p:pic>
      <p:sp>
        <p:nvSpPr>
          <p:cNvPr id="10" name="Rectangle 9"/>
          <p:cNvSpPr/>
          <p:nvPr/>
        </p:nvSpPr>
        <p:spPr>
          <a:xfrm>
            <a:off x="1132379" y="3331189"/>
            <a:ext cx="5643561" cy="923330"/>
          </a:xfrm>
          <a:prstGeom prst="rect">
            <a:avLst/>
          </a:prstGeom>
        </p:spPr>
        <p:txBody>
          <a:bodyPr wrap="square">
            <a:spAutoFit/>
          </a:bodyPr>
          <a:lstStyle/>
          <a:p>
            <a:r>
              <a:rPr lang="en-US" dirty="0">
                <a:hlinkClick r:id="rId7"/>
              </a:rPr>
              <a:t>Behavioral Health Treatment ABA Provider Resources | CenCal Health Insurance Santa Barbara and San Luis Obispo Counties</a:t>
            </a:r>
            <a:endParaRPr lang="en-US" dirty="0"/>
          </a:p>
        </p:txBody>
      </p:sp>
      <p:sp>
        <p:nvSpPr>
          <p:cNvPr id="11" name="Rectangle 10"/>
          <p:cNvSpPr/>
          <p:nvPr/>
        </p:nvSpPr>
        <p:spPr>
          <a:xfrm>
            <a:off x="1132379" y="5272427"/>
            <a:ext cx="4349589" cy="369332"/>
          </a:xfrm>
          <a:prstGeom prst="rect">
            <a:avLst/>
          </a:prstGeom>
        </p:spPr>
        <p:txBody>
          <a:bodyPr wrap="none">
            <a:spAutoFit/>
          </a:bodyPr>
          <a:lstStyle/>
          <a:p>
            <a:r>
              <a:rPr lang="en-US" dirty="0">
                <a:hlinkClick r:id="rId8"/>
              </a:rPr>
              <a:t>Provider Only (Restricted) (cencalhealth.org)</a:t>
            </a:r>
            <a:endParaRPr lang="en-US" dirty="0"/>
          </a:p>
        </p:txBody>
      </p:sp>
    </p:spTree>
    <p:extLst>
      <p:ext uri="{BB962C8B-B14F-4D97-AF65-F5344CB8AC3E}">
        <p14:creationId xmlns:p14="http://schemas.microsoft.com/office/powerpoint/2010/main" val="175809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DDF9A-9BC4-D644-A622-7FF5E93F082F}"/>
              </a:ext>
            </a:extLst>
          </p:cNvPr>
          <p:cNvSpPr/>
          <p:nvPr/>
        </p:nvSpPr>
        <p:spPr>
          <a:xfrm>
            <a:off x="0" y="0"/>
            <a:ext cx="12192000" cy="55372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579" name="TextBox 4"/>
          <p:cNvSpPr txBox="1">
            <a:spLocks noChangeArrowheads="1"/>
          </p:cNvSpPr>
          <p:nvPr/>
        </p:nvSpPr>
        <p:spPr bwMode="auto">
          <a:xfrm>
            <a:off x="588963" y="630238"/>
            <a:ext cx="73183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Housekeeping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Submit questions via questions pane</a:t>
            </a:r>
          </a:p>
        </p:txBody>
      </p:sp>
      <p:pic>
        <p:nvPicPr>
          <p:cNvPr id="2458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3913" y="630238"/>
            <a:ext cx="2497137"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826872">
            <a:off x="7859713" y="3267075"/>
            <a:ext cx="1052512" cy="94297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9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Authorization Requests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600807" y="2055813"/>
            <a:ext cx="10990385" cy="4486275"/>
          </a:xfrm>
        </p:spPr>
        <p:txBody>
          <a:bodyPr/>
          <a:lstStyle/>
          <a:p>
            <a:pPr marL="55563" lvl="1" indent="0">
              <a:buNone/>
            </a:pPr>
            <a:r>
              <a:rPr lang="en-US" sz="2000" dirty="0">
                <a:solidFill>
                  <a:srgbClr val="0070C0"/>
                </a:solidFill>
              </a:rPr>
              <a:t>Each authorization request m</a:t>
            </a:r>
            <a:r>
              <a:rPr lang="en-US" sz="2000" b="0" dirty="0">
                <a:solidFill>
                  <a:srgbClr val="0070C0"/>
                </a:solidFill>
              </a:rPr>
              <a:t>ust </a:t>
            </a:r>
            <a:r>
              <a:rPr lang="en-US" sz="2000" b="0" dirty="0" smtClean="0">
                <a:solidFill>
                  <a:srgbClr val="0070C0"/>
                </a:solidFill>
              </a:rPr>
              <a:t>include: </a:t>
            </a:r>
          </a:p>
          <a:p>
            <a:pPr marL="55563" lvl="1" indent="0">
              <a:buNone/>
            </a:pPr>
            <a:endParaRPr lang="en-US" sz="800" b="0" dirty="0">
              <a:solidFill>
                <a:srgbClr val="0070C0"/>
              </a:solidFill>
            </a:endParaRPr>
          </a:p>
          <a:p>
            <a:pPr marL="798513" lvl="2" indent="-285750"/>
            <a:r>
              <a:rPr lang="en-US" sz="1800" dirty="0">
                <a:solidFill>
                  <a:srgbClr val="0070C0"/>
                </a:solidFill>
              </a:rPr>
              <a:t>A </a:t>
            </a:r>
            <a:r>
              <a:rPr lang="en-US" sz="1800" dirty="0">
                <a:solidFill>
                  <a:srgbClr val="0070C0"/>
                </a:solidFill>
                <a:hlinkClick r:id="rId3"/>
              </a:rPr>
              <a:t>UM Authorization form </a:t>
            </a:r>
            <a:r>
              <a:rPr lang="en-US" sz="1800" dirty="0">
                <a:solidFill>
                  <a:srgbClr val="0070C0"/>
                </a:solidFill>
              </a:rPr>
              <a:t>(if submitted by fax or secure link) with all HCPC codes listed </a:t>
            </a:r>
          </a:p>
          <a:p>
            <a:pPr marL="1255713" lvl="3" indent="-285750"/>
            <a:r>
              <a:rPr lang="en-US" sz="1600" dirty="0">
                <a:solidFill>
                  <a:srgbClr val="0070C0"/>
                </a:solidFill>
              </a:rPr>
              <a:t>Please list on separate lines indirect and direct supervision units requested</a:t>
            </a:r>
          </a:p>
          <a:p>
            <a:pPr marL="798513" lvl="2" indent="-285750"/>
            <a:r>
              <a:rPr lang="en-US" sz="1800" dirty="0">
                <a:solidFill>
                  <a:srgbClr val="0070C0"/>
                </a:solidFill>
                <a:hlinkClick r:id="rId4"/>
              </a:rPr>
              <a:t>Service Logs </a:t>
            </a:r>
            <a:endParaRPr lang="en-US" sz="1800" dirty="0">
              <a:solidFill>
                <a:srgbClr val="0070C0"/>
              </a:solidFill>
            </a:endParaRPr>
          </a:p>
          <a:p>
            <a:pPr marL="798513" lvl="2" indent="-285750"/>
            <a:r>
              <a:rPr lang="en-US" sz="1800" b="0" dirty="0">
                <a:solidFill>
                  <a:srgbClr val="0070C0"/>
                </a:solidFill>
              </a:rPr>
              <a:t>An updated </a:t>
            </a:r>
            <a:r>
              <a:rPr lang="en-US" sz="1800" dirty="0">
                <a:solidFill>
                  <a:srgbClr val="0070C0"/>
                </a:solidFill>
                <a:hlinkClick r:id="rId5"/>
              </a:rPr>
              <a:t>Treatment Plan</a:t>
            </a:r>
            <a:r>
              <a:rPr lang="en-US" sz="1800" dirty="0">
                <a:solidFill>
                  <a:srgbClr val="0070C0"/>
                </a:solidFill>
              </a:rPr>
              <a:t> or </a:t>
            </a:r>
            <a:r>
              <a:rPr lang="en-US" sz="1800" dirty="0">
                <a:solidFill>
                  <a:srgbClr val="0070C0"/>
                </a:solidFill>
                <a:hlinkClick r:id="rId6"/>
              </a:rPr>
              <a:t>FBA</a:t>
            </a:r>
            <a:endParaRPr lang="en-US" sz="1800" dirty="0">
              <a:solidFill>
                <a:srgbClr val="0070C0"/>
              </a:solidFill>
            </a:endParaRPr>
          </a:p>
          <a:p>
            <a:pPr marL="798513" lvl="2" indent="-285750"/>
            <a:r>
              <a:rPr lang="en-US" sz="1800" b="0" dirty="0">
                <a:solidFill>
                  <a:srgbClr val="0070C0"/>
                </a:solidFill>
              </a:rPr>
              <a:t>One standardized assessment per review period to triangulate observations with fo</a:t>
            </a:r>
            <a:r>
              <a:rPr lang="en-US" sz="1800" dirty="0">
                <a:solidFill>
                  <a:srgbClr val="0070C0"/>
                </a:solidFill>
              </a:rPr>
              <a:t>rmal data measures</a:t>
            </a:r>
          </a:p>
          <a:p>
            <a:pPr marL="798513" lvl="2" indent="-285750"/>
            <a:r>
              <a:rPr lang="en-US" sz="1800" b="0" dirty="0">
                <a:solidFill>
                  <a:srgbClr val="FF0000"/>
                </a:solidFill>
              </a:rPr>
              <a:t>You may use your own template if it </a:t>
            </a:r>
            <a:r>
              <a:rPr lang="en-US" sz="1800" dirty="0">
                <a:solidFill>
                  <a:srgbClr val="FF0000"/>
                </a:solidFill>
              </a:rPr>
              <a:t>meets the minimum requirements</a:t>
            </a:r>
          </a:p>
          <a:p>
            <a:pPr marL="1255713" lvl="3" indent="-285750">
              <a:buFont typeface="Courier New" panose="02070309020205020404" pitchFamily="49" charset="0"/>
              <a:buChar char="o"/>
            </a:pPr>
            <a:r>
              <a:rPr lang="en-US" sz="1400" dirty="0">
                <a:solidFill>
                  <a:srgbClr val="FF0000"/>
                </a:solidFill>
              </a:rPr>
              <a:t>     </a:t>
            </a:r>
            <a:r>
              <a:rPr lang="en-US" sz="1400" dirty="0" smtClean="0">
                <a:solidFill>
                  <a:srgbClr val="FF0000"/>
                </a:solidFill>
              </a:rPr>
              <a:t>Please </a:t>
            </a:r>
            <a:r>
              <a:rPr lang="en-US" sz="1400" dirty="0">
                <a:solidFill>
                  <a:srgbClr val="FF0000"/>
                </a:solidFill>
              </a:rPr>
              <a:t>submit for approval by 7/25/2022 to the Director of Behavioral Health at  </a:t>
            </a:r>
            <a:r>
              <a:rPr lang="en-US" sz="1400" dirty="0" smtClean="0">
                <a:solidFill>
                  <a:srgbClr val="FF0000"/>
                </a:solidFill>
                <a:hlinkClick r:id="rId7"/>
              </a:rPr>
              <a:t>sbowers@cencalhealth.org</a:t>
            </a:r>
            <a:r>
              <a:rPr lang="en-US" sz="1400" dirty="0" smtClean="0">
                <a:solidFill>
                  <a:srgbClr val="FF0000"/>
                </a:solidFill>
              </a:rPr>
              <a:t> </a:t>
            </a:r>
            <a:endParaRPr lang="en-US" sz="1400" b="0" dirty="0">
              <a:solidFill>
                <a:srgbClr val="FF0000"/>
              </a:solidFill>
            </a:endParaRPr>
          </a:p>
          <a:p>
            <a:pPr marL="512763" lvl="2" indent="0">
              <a:buNone/>
            </a:pPr>
            <a:endParaRPr lang="en-US" sz="1600" b="0" dirty="0">
              <a:solidFill>
                <a:srgbClr val="0070C0"/>
              </a:solidFill>
            </a:endParaRPr>
          </a:p>
        </p:txBody>
      </p:sp>
      <p:pic>
        <p:nvPicPr>
          <p:cNvPr id="8" name="Picture 7" descr="Icon&#10;&#10;Description automatically generated">
            <a:extLst>
              <a:ext uri="{FF2B5EF4-FFF2-40B4-BE49-F238E27FC236}">
                <a16:creationId xmlns:a16="http://schemas.microsoft.com/office/drawing/2014/main" id="{31CD27E0-5769-4B14-B2AA-B6031E452583}"/>
              </a:ext>
            </a:extLst>
          </p:cNvPr>
          <p:cNvPicPr>
            <a:picLocks noChangeAspect="1"/>
          </p:cNvPicPr>
          <p:nvPr/>
        </p:nvPicPr>
        <p:blipFill>
          <a:blip r:embed="rId8">
            <a:extLst>
              <a:ext uri="{837473B0-CC2E-450A-ABE3-18F120FF3D39}">
                <a1611:picAttrSrcUrl xmlns="" xmlns:a1611="http://schemas.microsoft.com/office/drawing/2016/11/main" r:id="rId9"/>
              </a:ext>
            </a:extLst>
          </a:blip>
          <a:stretch>
            <a:fillRect/>
          </a:stretch>
        </p:blipFill>
        <p:spPr>
          <a:xfrm>
            <a:off x="9300060" y="-78014"/>
            <a:ext cx="2493355" cy="2612603"/>
          </a:xfrm>
          <a:prstGeom prst="rect">
            <a:avLst/>
          </a:prstGeom>
        </p:spPr>
      </p:pic>
      <p:sp>
        <p:nvSpPr>
          <p:cNvPr id="10" name="TextBox 9">
            <a:extLst>
              <a:ext uri="{FF2B5EF4-FFF2-40B4-BE49-F238E27FC236}">
                <a16:creationId xmlns:a16="http://schemas.microsoft.com/office/drawing/2014/main" id="{8467DD05-0745-4BB1-ADF5-B7D21A000D4E}"/>
              </a:ext>
            </a:extLst>
          </p:cNvPr>
          <p:cNvSpPr txBox="1"/>
          <p:nvPr/>
        </p:nvSpPr>
        <p:spPr>
          <a:xfrm>
            <a:off x="9577363" y="384110"/>
            <a:ext cx="19827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Reminder:   </a:t>
            </a:r>
            <a:endParaRPr kumimoji="0" lang="en-US" sz="1200" b="1" i="0" u="none" strike="noStrike" kern="120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Century Gothic" panose="020B0502020202020204" pitchFamily="34" charset="0"/>
              </a:rPr>
              <a:t>    </a:t>
            </a:r>
            <a:endParaRPr kumimoji="0" lang="en-US" sz="800" b="1"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Century Gothic" panose="020B0502020202020204" pitchFamily="34" charset="0"/>
              </a:rPr>
              <a:t>Providers can upload these documents within the Provider Portal Authorization Request</a:t>
            </a:r>
            <a:endParaRPr kumimoji="0" lang="en-US" i="0" u="none" strike="noStrike" kern="1200" cap="none" spc="0" normalizeH="0" baseline="0" noProof="0" dirty="0">
              <a:ln>
                <a:noFill/>
              </a:ln>
              <a:solidFill>
                <a:srgbClr val="000000"/>
              </a:solidFill>
              <a:effectLst/>
              <a:uLnTx/>
              <a:uFillTx/>
              <a:latin typeface="Century Gothic" panose="020B0502020202020204" pitchFamily="34" charset="0"/>
            </a:endParaRPr>
          </a:p>
        </p:txBody>
      </p:sp>
    </p:spTree>
    <p:extLst>
      <p:ext uri="{BB962C8B-B14F-4D97-AF65-F5344CB8AC3E}">
        <p14:creationId xmlns:p14="http://schemas.microsoft.com/office/powerpoint/2010/main" val="3966225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D92B7-A15A-564B-92E8-EEA69C17B3B3}"/>
              </a:ext>
            </a:extLst>
          </p:cNvPr>
          <p:cNvSpPr/>
          <p:nvPr/>
        </p:nvSpPr>
        <p:spPr>
          <a:xfrm>
            <a:off x="0" y="0"/>
            <a:ext cx="59362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478EB6-BF1B-9443-99F1-5C42593EF528}"/>
              </a:ext>
            </a:extLst>
          </p:cNvPr>
          <p:cNvSpPr txBox="1"/>
          <p:nvPr/>
        </p:nvSpPr>
        <p:spPr>
          <a:xfrm>
            <a:off x="6790706" y="4099737"/>
            <a:ext cx="31406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SLIDE HEADLINE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Second level of text</a:t>
            </a:r>
          </a:p>
        </p:txBody>
      </p:sp>
      <p:pic>
        <p:nvPicPr>
          <p:cNvPr id="8" name="Picture 7">
            <a:extLst>
              <a:ext uri="{FF2B5EF4-FFF2-40B4-BE49-F238E27FC236}">
                <a16:creationId xmlns:a16="http://schemas.microsoft.com/office/drawing/2014/main" id="{58A4AA87-6240-4A40-B998-7531051EA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 y="5664200"/>
            <a:ext cx="3327400" cy="1193800"/>
          </a:xfrm>
          <a:prstGeom prst="rect">
            <a:avLst/>
          </a:prstGeom>
        </p:spPr>
      </p:pic>
      <p:sp>
        <p:nvSpPr>
          <p:cNvPr id="10" name="Rectangle 9">
            <a:extLst>
              <a:ext uri="{FF2B5EF4-FFF2-40B4-BE49-F238E27FC236}">
                <a16:creationId xmlns:a16="http://schemas.microsoft.com/office/drawing/2014/main" id="{7FDE63AC-822F-2F46-B51A-A26B0192553B}"/>
              </a:ext>
            </a:extLst>
          </p:cNvPr>
          <p:cNvSpPr/>
          <p:nvPr/>
        </p:nvSpPr>
        <p:spPr>
          <a:xfrm>
            <a:off x="5936230" y="0"/>
            <a:ext cx="6255770" cy="3429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254534-29AA-4347-805D-90564AFFB9F9}"/>
              </a:ext>
            </a:extLst>
          </p:cNvPr>
          <p:cNvSpPr txBox="1"/>
          <p:nvPr/>
        </p:nvSpPr>
        <p:spPr>
          <a:xfrm>
            <a:off x="6242341" y="1024608"/>
            <a:ext cx="4724370" cy="20005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smtClean="0">
                <a:solidFill>
                  <a:srgbClr val="FFFFFF"/>
                </a:solidFill>
                <a:latin typeface="Century Gothic" panose="020B0502020202020204" pitchFamily="34" charset="0"/>
              </a:rPr>
              <a:t>Clara</a:t>
            </a:r>
            <a:endParaRPr kumimoji="0" lang="en-US" altLang="en-US" sz="2800" b="1"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Clinical Support Associate</a:t>
            </a:r>
            <a:endParaRPr kumimoji="0" lang="en-US"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4" name="Picture 3" descr="Article: How to make your employee referral programs work — People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315" y="3429000"/>
            <a:ext cx="5943600" cy="3343275"/>
          </a:xfrm>
          <a:prstGeom prst="rect">
            <a:avLst/>
          </a:prstGeom>
        </p:spPr>
      </p:pic>
      <p:sp>
        <p:nvSpPr>
          <p:cNvPr id="9" name="TextBox 8"/>
          <p:cNvSpPr txBox="1"/>
          <p:nvPr/>
        </p:nvSpPr>
        <p:spPr>
          <a:xfrm>
            <a:off x="412804" y="943378"/>
            <a:ext cx="5330315" cy="3777444"/>
          </a:xfrm>
          <a:prstGeom prst="rect">
            <a:avLst/>
          </a:prstGeom>
          <a:noFill/>
        </p:spPr>
        <p:txBody>
          <a:bodyPr wrap="square" rtlCol="0">
            <a:spAutoFit/>
          </a:bodyPr>
          <a:lstStyle/>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Review the Behavioral Health (ABA) Treatment Benefit &amp; </a:t>
            </a:r>
            <a:r>
              <a:rPr lang="en-US" altLang="en-US" sz="2400" dirty="0" smtClean="0">
                <a:solidFill>
                  <a:schemeClr val="bg1"/>
                </a:solidFill>
                <a:latin typeface="Calibri" panose="020F0502020204030204" pitchFamily="34" charset="0"/>
              </a:rPr>
              <a:t>Referrals</a:t>
            </a:r>
          </a:p>
          <a:p>
            <a:pPr marL="342900" indent="-342900" fontAlgn="base">
              <a:lnSpc>
                <a:spcPct val="90000"/>
              </a:lnSpc>
              <a:spcBef>
                <a:spcPts val="1000"/>
              </a:spcBef>
              <a:spcAft>
                <a:spcPct val="0"/>
              </a:spcAft>
              <a:buFont typeface="Arial" panose="020B0604020202020204" pitchFamily="34" charset="0"/>
              <a:buChar char="•"/>
              <a:defRPr/>
            </a:pPr>
            <a:endParaRPr lang="en-US" altLang="en-US" sz="600" dirty="0">
              <a:solidFill>
                <a:srgbClr val="FF0000"/>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FBA &amp; Progress Reports, &amp; </a:t>
            </a:r>
            <a:r>
              <a:rPr lang="en-US" altLang="en-US" sz="2400" dirty="0" smtClean="0">
                <a:solidFill>
                  <a:schemeClr val="bg1"/>
                </a:solidFill>
                <a:latin typeface="Calibri" panose="020F0502020204030204" pitchFamily="34" charset="0"/>
              </a:rPr>
              <a:t>Authorizations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C000"/>
                </a:solidFill>
                <a:latin typeface="Calibri" panose="020F0502020204030204" pitchFamily="34" charset="0"/>
              </a:rPr>
              <a:t>Provider Responsibilities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smtClean="0">
                <a:solidFill>
                  <a:srgbClr val="FFFFFF"/>
                </a:solidFill>
                <a:latin typeface="Calibri" panose="020F0502020204030204" pitchFamily="34" charset="0"/>
              </a:rPr>
              <a:t>Claims </a:t>
            </a:r>
            <a:r>
              <a:rPr lang="en-US" altLang="en-US" sz="2400" dirty="0">
                <a:solidFill>
                  <a:srgbClr val="FFFFFF"/>
                </a:solidFill>
                <a:latin typeface="Calibri" panose="020F0502020204030204" pitchFamily="34" charset="0"/>
              </a:rPr>
              <a:t>&amp; </a:t>
            </a:r>
            <a:r>
              <a:rPr lang="en-US" altLang="en-US" sz="2400" dirty="0" smtClean="0">
                <a:solidFill>
                  <a:srgbClr val="FFFFFF"/>
                </a:solidFill>
                <a:latin typeface="Calibri" panose="020F0502020204030204" pitchFamily="34" charset="0"/>
              </a:rPr>
              <a:t>Billing</a:t>
            </a:r>
          </a:p>
          <a:p>
            <a:pPr fontAlgn="base">
              <a:lnSpc>
                <a:spcPct val="90000"/>
              </a:lnSpc>
              <a:spcBef>
                <a:spcPts val="1000"/>
              </a:spcBef>
              <a:spcAft>
                <a:spcPct val="0"/>
              </a:spcAft>
              <a:defRPr/>
            </a:pPr>
            <a:endParaRPr lang="en-US" altLang="en-US" sz="600" dirty="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FFFF"/>
                </a:solidFill>
                <a:latin typeface="Calibri" panose="020F0502020204030204" pitchFamily="34" charset="0"/>
              </a:rPr>
              <a:t>Language Interpreter </a:t>
            </a:r>
            <a:r>
              <a:rPr lang="en-US" altLang="en-US" sz="2400" dirty="0" smtClean="0">
                <a:solidFill>
                  <a:srgbClr val="FFFFFF"/>
                </a:solidFill>
                <a:latin typeface="Calibri" panose="020F0502020204030204" pitchFamily="34" charset="0"/>
              </a:rPr>
              <a:t>Services</a:t>
            </a:r>
            <a:endParaRPr lang="en-US" altLang="en-US" sz="24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491221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BHT Treatment Services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290513" lvl="1" indent="-234950"/>
            <a:r>
              <a:rPr lang="en-US" sz="2800" dirty="0">
                <a:solidFill>
                  <a:srgbClr val="0070C0"/>
                </a:solidFill>
              </a:rPr>
              <a:t>BHT services must be delivered according to the approved treatment plan.</a:t>
            </a:r>
          </a:p>
          <a:p>
            <a:pPr marL="55563" lvl="1" indent="0">
              <a:buNone/>
            </a:pPr>
            <a:endParaRPr lang="en-US" sz="2800" dirty="0">
              <a:solidFill>
                <a:srgbClr val="0070C0"/>
              </a:solidFill>
            </a:endParaRPr>
          </a:p>
          <a:p>
            <a:pPr marL="290513" lvl="1" indent="-234950"/>
            <a:r>
              <a:rPr lang="en-US" sz="2800" b="0" dirty="0">
                <a:solidFill>
                  <a:srgbClr val="0070C0"/>
                </a:solidFill>
              </a:rPr>
              <a:t>Parent participation is </a:t>
            </a:r>
            <a:r>
              <a:rPr lang="en-US" sz="2800" b="1" u="sng" dirty="0">
                <a:solidFill>
                  <a:srgbClr val="0070C0"/>
                </a:solidFill>
              </a:rPr>
              <a:t>required</a:t>
            </a:r>
            <a:r>
              <a:rPr lang="en-US" sz="2800" b="0" dirty="0">
                <a:solidFill>
                  <a:srgbClr val="0070C0"/>
                </a:solidFill>
              </a:rPr>
              <a:t> and part of </a:t>
            </a:r>
            <a:r>
              <a:rPr lang="en-US" sz="2800" b="0" dirty="0" smtClean="0">
                <a:solidFill>
                  <a:srgbClr val="0070C0"/>
                </a:solidFill>
              </a:rPr>
              <a:t>CenCal Health’s </a:t>
            </a:r>
            <a:r>
              <a:rPr lang="en-US" sz="2800" b="0" dirty="0">
                <a:solidFill>
                  <a:srgbClr val="0070C0"/>
                </a:solidFill>
              </a:rPr>
              <a:t>model of care for BHT services. </a:t>
            </a:r>
          </a:p>
          <a:p>
            <a:pPr marL="747713" lvl="2" indent="-234950"/>
            <a:r>
              <a:rPr lang="en-US" i="1" dirty="0">
                <a:solidFill>
                  <a:srgbClr val="0070C0"/>
                </a:solidFill>
              </a:rPr>
              <a:t>Credible studies and industry standards support that parent participation is associated with improved outcomes.</a:t>
            </a:r>
            <a:r>
              <a:rPr lang="en-US" dirty="0">
                <a:solidFill>
                  <a:srgbClr val="0070C0"/>
                </a:solidFill>
              </a:rPr>
              <a:t> </a:t>
            </a:r>
            <a:endParaRPr lang="en-US" sz="2400" b="0" dirty="0">
              <a:solidFill>
                <a:srgbClr val="0070C0"/>
              </a:solidFill>
            </a:endParaRPr>
          </a:p>
        </p:txBody>
      </p:sp>
      <p:pic>
        <p:nvPicPr>
          <p:cNvPr id="5" name="Picture 4" descr="Stick Figure Family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0215" y="4533973"/>
            <a:ext cx="3141785" cy="2324027"/>
          </a:xfrm>
          <a:prstGeom prst="rect">
            <a:avLst/>
          </a:prstGeom>
        </p:spPr>
      </p:pic>
    </p:spTree>
    <p:extLst>
      <p:ext uri="{BB962C8B-B14F-4D97-AF65-F5344CB8AC3E}">
        <p14:creationId xmlns:p14="http://schemas.microsoft.com/office/powerpoint/2010/main" val="1906491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Non-Covered Services </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948779" y="1544788"/>
            <a:ext cx="10515600" cy="4486275"/>
          </a:xfrm>
        </p:spPr>
        <p:txBody>
          <a:bodyPr/>
          <a:lstStyle/>
          <a:p>
            <a:pPr marL="0" lvl="0" indent="0">
              <a:buNone/>
            </a:pPr>
            <a:r>
              <a:rPr lang="en-US" sz="2400" b="0" dirty="0"/>
              <a:t>The following activities are considered non-covered services.  </a:t>
            </a:r>
            <a:endParaRPr lang="en-US" sz="1800" b="0" dirty="0" smtClean="0"/>
          </a:p>
          <a:p>
            <a:pPr marL="0" lvl="0" indent="0">
              <a:buNone/>
            </a:pPr>
            <a:r>
              <a:rPr lang="en-US" sz="2400" b="0" dirty="0"/>
              <a:t>Examples </a:t>
            </a:r>
            <a:r>
              <a:rPr lang="en-US" sz="2400" b="0" dirty="0"/>
              <a:t>include (but are not limited to):</a:t>
            </a:r>
          </a:p>
          <a:p>
            <a:pPr lvl="0"/>
            <a:r>
              <a:rPr lang="en-US" sz="2000" b="0" dirty="0">
                <a:solidFill>
                  <a:schemeClr val="tx1"/>
                </a:solidFill>
              </a:rPr>
              <a:t>Training of staff (i.e. Staff Meetings, Team Meetings, IEP Meetings Transitioning Staff)</a:t>
            </a:r>
          </a:p>
          <a:p>
            <a:pPr lvl="1">
              <a:buFont typeface="Courier New" panose="02070309020205020404" pitchFamily="49" charset="0"/>
              <a:buChar char="o"/>
            </a:pPr>
            <a:r>
              <a:rPr lang="en-US" sz="1600" dirty="0"/>
              <a:t>IEP Meetings to train school staff </a:t>
            </a:r>
            <a:endParaRPr lang="en-US" sz="1600" dirty="0" smtClean="0"/>
          </a:p>
          <a:p>
            <a:pPr marL="457200" lvl="1" indent="0">
              <a:buNone/>
            </a:pPr>
            <a:endParaRPr lang="en-US" sz="900" b="0" dirty="0"/>
          </a:p>
          <a:p>
            <a:pPr lvl="0"/>
            <a:r>
              <a:rPr lang="en-US" sz="2000" b="0" dirty="0">
                <a:solidFill>
                  <a:schemeClr val="tx1"/>
                </a:solidFill>
              </a:rPr>
              <a:t>Preparation work prior to the provision of </a:t>
            </a:r>
            <a:r>
              <a:rPr lang="en-US" sz="2000" b="0" dirty="0" smtClean="0">
                <a:solidFill>
                  <a:schemeClr val="tx1"/>
                </a:solidFill>
              </a:rPr>
              <a:t>services</a:t>
            </a:r>
          </a:p>
          <a:p>
            <a:pPr marL="0" lvl="0" indent="0">
              <a:buNone/>
            </a:pPr>
            <a:endParaRPr lang="en-US" sz="900" b="0" dirty="0">
              <a:solidFill>
                <a:schemeClr val="tx1"/>
              </a:solidFill>
            </a:endParaRPr>
          </a:p>
          <a:p>
            <a:pPr lvl="0"/>
            <a:r>
              <a:rPr lang="en-US" sz="2000" b="0" dirty="0">
                <a:solidFill>
                  <a:schemeClr val="tx1"/>
                </a:solidFill>
              </a:rPr>
              <a:t>Accompanying the client to appointments or activities (i.e. shopping, medical appointments) </a:t>
            </a:r>
          </a:p>
          <a:p>
            <a:pPr lvl="1">
              <a:buFont typeface="Courier New" panose="02070309020205020404" pitchFamily="49" charset="0"/>
              <a:buChar char="o"/>
            </a:pPr>
            <a:r>
              <a:rPr lang="en-US" sz="1600" dirty="0"/>
              <a:t>Except when the identified client has demonstrated a pattern of significant behavioral difficulties during specific activities, in which case the clinician to actively provide treatment, not to just supervise, control, or contain the member/identified client</a:t>
            </a:r>
            <a:r>
              <a:rPr lang="en-US" sz="1400" b="0" dirty="0"/>
              <a:t>.</a:t>
            </a:r>
          </a:p>
          <a:p>
            <a:pPr marL="55563" lvl="1" indent="0">
              <a:buNone/>
            </a:pPr>
            <a:endParaRPr lang="en-US" sz="2800" i="1" dirty="0"/>
          </a:p>
          <a:p>
            <a:pPr marL="55563" lvl="1" indent="0">
              <a:buNone/>
            </a:pPr>
            <a:endParaRPr lang="en-US" sz="2000" b="0" dirty="0"/>
          </a:p>
        </p:txBody>
      </p:sp>
    </p:spTree>
    <p:extLst>
      <p:ext uri="{BB962C8B-B14F-4D97-AF65-F5344CB8AC3E}">
        <p14:creationId xmlns:p14="http://schemas.microsoft.com/office/powerpoint/2010/main" val="889722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592015" y="353402"/>
            <a:ext cx="10515600" cy="1325563"/>
          </a:xfrm>
        </p:spPr>
        <p:txBody>
          <a:bodyPr/>
          <a:lstStyle/>
          <a:p>
            <a:r>
              <a:rPr lang="en-US" dirty="0">
                <a:solidFill>
                  <a:schemeClr val="bg1"/>
                </a:solidFill>
              </a:rPr>
              <a:t>Non-Covered Services Continued</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1002323" y="1695314"/>
            <a:ext cx="10515600" cy="4660536"/>
          </a:xfrm>
        </p:spPr>
        <p:txBody>
          <a:bodyPr/>
          <a:lstStyle/>
          <a:p>
            <a:pPr lvl="0"/>
            <a:r>
              <a:rPr lang="en-US" sz="2000" b="0" dirty="0">
                <a:solidFill>
                  <a:schemeClr val="tx1"/>
                </a:solidFill>
              </a:rPr>
              <a:t>Transporting the member in lieu of parental transport. </a:t>
            </a:r>
          </a:p>
          <a:p>
            <a:pPr lvl="1">
              <a:buFont typeface="Courier New" panose="02070309020205020404" pitchFamily="49" charset="0"/>
              <a:buChar char="o"/>
            </a:pPr>
            <a:r>
              <a:rPr lang="en-US" sz="1600" dirty="0"/>
              <a:t>If the member has demonstrated a pattern of significant behavioral difficulties during transport, in which case transport is still provided by the parent, and the clinician is present to actively provide treatment to the member/identified client during transport, not to just supervise, control, or contain the member/identified client.</a:t>
            </a:r>
          </a:p>
          <a:p>
            <a:r>
              <a:rPr lang="en-US" sz="2000" b="0" dirty="0" smtClean="0">
                <a:solidFill>
                  <a:schemeClr val="tx1"/>
                </a:solidFill>
              </a:rPr>
              <a:t>The provision of services that are part of an Individual Education Plan (IEP) and therefore should be provided by school personnel.</a:t>
            </a:r>
          </a:p>
          <a:p>
            <a:pPr lvl="0"/>
            <a:r>
              <a:rPr lang="en-US" sz="2000" b="0" dirty="0" smtClean="0">
                <a:solidFill>
                  <a:schemeClr val="tx1"/>
                </a:solidFill>
              </a:rPr>
              <a:t>Provider </a:t>
            </a:r>
            <a:r>
              <a:rPr lang="en-US" sz="2000" b="0" dirty="0">
                <a:solidFill>
                  <a:schemeClr val="tx1"/>
                </a:solidFill>
              </a:rPr>
              <a:t>travel time.</a:t>
            </a:r>
          </a:p>
          <a:p>
            <a:pPr lvl="0"/>
            <a:r>
              <a:rPr lang="en-US" sz="2000" b="0" dirty="0">
                <a:solidFill>
                  <a:schemeClr val="tx1"/>
                </a:solidFill>
              </a:rPr>
              <a:t>Transporting parents or other family members.</a:t>
            </a:r>
          </a:p>
          <a:p>
            <a:pPr lvl="0"/>
            <a:r>
              <a:rPr lang="en-US" sz="2000" b="0" dirty="0">
                <a:solidFill>
                  <a:schemeClr val="tx1"/>
                </a:solidFill>
              </a:rPr>
              <a:t>Providing services in a camp, spa, resort setting, or non typical setting (i.e. restaurants, movie theaters, Starbucks, zoos, parks, ...</a:t>
            </a:r>
            <a:r>
              <a:rPr lang="en-US" sz="2000" b="0" dirty="0" err="1">
                <a:solidFill>
                  <a:schemeClr val="tx1"/>
                </a:solidFill>
              </a:rPr>
              <a:t>etc</a:t>
            </a:r>
            <a:r>
              <a:rPr lang="en-US" sz="2000" b="0" dirty="0">
                <a:solidFill>
                  <a:schemeClr val="tx1"/>
                </a:solidFill>
              </a:rPr>
              <a:t>)</a:t>
            </a:r>
          </a:p>
          <a:p>
            <a:pPr marL="55563" lvl="1" indent="0">
              <a:buNone/>
            </a:pPr>
            <a:endParaRPr lang="en-US" sz="2800" i="1" dirty="0"/>
          </a:p>
          <a:p>
            <a:pPr marL="55563" lvl="1" indent="0">
              <a:buNone/>
            </a:pPr>
            <a:endParaRPr lang="en-US" sz="2000" b="0" dirty="0"/>
          </a:p>
        </p:txBody>
      </p:sp>
    </p:spTree>
    <p:extLst>
      <p:ext uri="{BB962C8B-B14F-4D97-AF65-F5344CB8AC3E}">
        <p14:creationId xmlns:p14="http://schemas.microsoft.com/office/powerpoint/2010/main" val="398288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BHT Treatment Services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290513" lvl="1" indent="-234950"/>
            <a:r>
              <a:rPr lang="en-US" dirty="0"/>
              <a:t>Center-based services may be provided, but some services must still be provided at home.</a:t>
            </a:r>
          </a:p>
          <a:p>
            <a:pPr marL="855663" lvl="2" indent="-342900">
              <a:buFont typeface="Courier New" panose="02070309020205020404" pitchFamily="49" charset="0"/>
              <a:buChar char="o"/>
            </a:pPr>
            <a:r>
              <a:rPr lang="en-US" sz="1800" dirty="0"/>
              <a:t>If all services are to be provided at the center due to extenuating circumstances, please provide justification for the request and include information on the participation of the parents during treatment services</a:t>
            </a:r>
          </a:p>
          <a:p>
            <a:pPr marL="55563" lvl="1" indent="0">
              <a:buNone/>
            </a:pPr>
            <a:endParaRPr lang="en-US" dirty="0"/>
          </a:p>
          <a:p>
            <a:pPr marL="290513" lvl="1" indent="-234950"/>
            <a:r>
              <a:rPr lang="en-US" dirty="0"/>
              <a:t>Services may not be provided at a day care unless clinically justified and with day care written permission.</a:t>
            </a:r>
          </a:p>
          <a:p>
            <a:pPr marL="855663" lvl="2" indent="-342900">
              <a:buFont typeface="Courier New" panose="02070309020205020404" pitchFamily="49" charset="0"/>
              <a:buChar char="o"/>
            </a:pPr>
            <a:r>
              <a:rPr lang="en-US" sz="1800" dirty="0"/>
              <a:t>This should be clearly indicated on the treatment plan.</a:t>
            </a:r>
          </a:p>
          <a:p>
            <a:pPr marL="855663" lvl="2" indent="-342900">
              <a:buFont typeface="Courier New" panose="02070309020205020404" pitchFamily="49" charset="0"/>
              <a:buChar char="o"/>
            </a:pPr>
            <a:r>
              <a:rPr lang="en-US" sz="1800" dirty="0"/>
              <a:t>This should be time limited, and goal focused.</a:t>
            </a:r>
          </a:p>
          <a:p>
            <a:pPr marL="290513" lvl="1" indent="-234950"/>
            <a:endParaRPr lang="en-US" sz="2000" b="0" dirty="0"/>
          </a:p>
        </p:txBody>
      </p:sp>
    </p:spTree>
    <p:extLst>
      <p:ext uri="{BB962C8B-B14F-4D97-AF65-F5344CB8AC3E}">
        <p14:creationId xmlns:p14="http://schemas.microsoft.com/office/powerpoint/2010/main" val="2331951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BHT Treatment Services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866534"/>
            <a:ext cx="10515600" cy="4486275"/>
          </a:xfrm>
        </p:spPr>
        <p:txBody>
          <a:bodyPr/>
          <a:lstStyle/>
          <a:p>
            <a:pPr marL="55563" lvl="1" indent="0">
              <a:buNone/>
            </a:pPr>
            <a:r>
              <a:rPr lang="en-US" b="1" dirty="0">
                <a:solidFill>
                  <a:srgbClr val="0070C0"/>
                </a:solidFill>
              </a:rPr>
              <a:t>Educational Settings: </a:t>
            </a:r>
          </a:p>
          <a:p>
            <a:pPr marL="747713" lvl="2" indent="-234950"/>
            <a:r>
              <a:rPr lang="en-US" dirty="0"/>
              <a:t>Goals and objective related to academic functioning or behaviors uniquely occurring just in school setting will not be covered</a:t>
            </a:r>
          </a:p>
          <a:p>
            <a:pPr marL="512763" lvl="2" indent="0">
              <a:buNone/>
            </a:pPr>
            <a:endParaRPr lang="en-US" dirty="0"/>
          </a:p>
          <a:p>
            <a:pPr marL="747713" lvl="2" indent="-234950"/>
            <a:r>
              <a:rPr lang="en-US" dirty="0"/>
              <a:t>FBA requests to assess behavior unique in the school setting will not be covered. </a:t>
            </a:r>
          </a:p>
          <a:p>
            <a:pPr marL="1255713" lvl="3" indent="-285750">
              <a:buFont typeface="Courier New" panose="02070309020205020404" pitchFamily="49" charset="0"/>
              <a:buChar char="o"/>
            </a:pPr>
            <a:r>
              <a:rPr lang="en-US" dirty="0"/>
              <a:t>These requests should occur under HO032 for Treatment Plan updates.</a:t>
            </a:r>
          </a:p>
          <a:p>
            <a:pPr marL="969963" lvl="3" indent="0">
              <a:buNone/>
            </a:pPr>
            <a:endParaRPr lang="en-US" dirty="0"/>
          </a:p>
          <a:p>
            <a:pPr marL="798513" lvl="2" indent="-285750"/>
            <a:r>
              <a:rPr lang="en-US" dirty="0"/>
              <a:t>Provider must arrange with parent to provide a copy of latest IEP with TAR request.</a:t>
            </a:r>
          </a:p>
          <a:p>
            <a:pPr marL="1255713" lvl="3" indent="-285750">
              <a:buFont typeface="Courier New" panose="02070309020205020404" pitchFamily="49" charset="0"/>
              <a:buChar char="o"/>
            </a:pPr>
            <a:r>
              <a:rPr lang="en-US" dirty="0"/>
              <a:t>Please include documentation that the school district has approved the services may take place on school grounds.</a:t>
            </a:r>
            <a:endParaRPr lang="en-US" sz="3000" dirty="0"/>
          </a:p>
        </p:txBody>
      </p:sp>
      <p:pic>
        <p:nvPicPr>
          <p:cNvPr id="5" name="Picture 4" descr="Primary school pencils and apple image - Free stock photo - Public Domain photo - CC0 Ima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0"/>
            <a:ext cx="3048000" cy="2032000"/>
          </a:xfrm>
          <a:prstGeom prst="rect">
            <a:avLst/>
          </a:prstGeom>
        </p:spPr>
      </p:pic>
    </p:spTree>
    <p:extLst>
      <p:ext uri="{BB962C8B-B14F-4D97-AF65-F5344CB8AC3E}">
        <p14:creationId xmlns:p14="http://schemas.microsoft.com/office/powerpoint/2010/main" val="1804696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275492" y="365125"/>
            <a:ext cx="10515600" cy="1325563"/>
          </a:xfrm>
        </p:spPr>
        <p:txBody>
          <a:bodyPr/>
          <a:lstStyle/>
          <a:p>
            <a:r>
              <a:rPr lang="en-US" dirty="0">
                <a:solidFill>
                  <a:schemeClr val="bg1"/>
                </a:solidFill>
              </a:rPr>
              <a:t>BHT Treatment Services Continued</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55563" lvl="1" indent="0">
              <a:buNone/>
            </a:pPr>
            <a:r>
              <a:rPr lang="en-US" dirty="0">
                <a:solidFill>
                  <a:schemeClr val="accent2"/>
                </a:solidFill>
              </a:rPr>
              <a:t>Educational Settings Continued: </a:t>
            </a:r>
          </a:p>
          <a:p>
            <a:pPr marL="798513" lvl="2" indent="-285750"/>
            <a:r>
              <a:rPr lang="en-US" dirty="0"/>
              <a:t>ABA providers must account for services being provided by Local Educational Agency.</a:t>
            </a:r>
          </a:p>
          <a:p>
            <a:pPr marL="1255713" lvl="3" indent="-285750">
              <a:buFont typeface="Courier New" panose="02070309020205020404" pitchFamily="49" charset="0"/>
              <a:buChar char="o"/>
            </a:pPr>
            <a:r>
              <a:rPr lang="en-US" dirty="0"/>
              <a:t>Providers should also account for school attendance or services a Member </a:t>
            </a:r>
            <a:r>
              <a:rPr lang="en-US" b="1" u="sng" dirty="0"/>
              <a:t>is eligible</a:t>
            </a:r>
            <a:r>
              <a:rPr lang="en-US" dirty="0"/>
              <a:t> (but not yet receiving) for through the Local Educational Agency when requesting for treatment hours</a:t>
            </a:r>
            <a:r>
              <a:rPr lang="en-US" sz="2600" dirty="0"/>
              <a:t>. </a:t>
            </a:r>
          </a:p>
          <a:p>
            <a:pPr marL="512763" lvl="2" indent="0">
              <a:buNone/>
            </a:pPr>
            <a:endParaRPr lang="en-US" sz="1100" dirty="0"/>
          </a:p>
          <a:p>
            <a:pPr marL="798513" lvl="2" indent="-285750"/>
            <a:r>
              <a:rPr lang="en-US" dirty="0"/>
              <a:t>When school is not in session, CenCal may approve service hours that were being provided by LEA. </a:t>
            </a:r>
          </a:p>
          <a:p>
            <a:pPr marL="1255713" lvl="3" indent="-285750">
              <a:buFont typeface="Courier New" panose="02070309020205020404" pitchFamily="49" charset="0"/>
              <a:buChar char="o"/>
            </a:pPr>
            <a:r>
              <a:rPr lang="en-US" dirty="0"/>
              <a:t>Please submit an IEP showing hours that member was receiving and documentation that Member is not receiving services.</a:t>
            </a:r>
          </a:p>
        </p:txBody>
      </p:sp>
    </p:spTree>
    <p:extLst>
      <p:ext uri="{BB962C8B-B14F-4D97-AF65-F5344CB8AC3E}">
        <p14:creationId xmlns:p14="http://schemas.microsoft.com/office/powerpoint/2010/main" val="1539572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275493" y="287074"/>
            <a:ext cx="10515600" cy="955572"/>
          </a:xfrm>
        </p:spPr>
        <p:txBody>
          <a:bodyPr/>
          <a:lstStyle/>
          <a:p>
            <a:r>
              <a:rPr lang="en-US" sz="4000" dirty="0">
                <a:solidFill>
                  <a:schemeClr val="bg1"/>
                </a:solidFill>
              </a:rPr>
              <a:t>Coordination with other providers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0" indent="0">
              <a:buNone/>
            </a:pPr>
            <a:r>
              <a:rPr lang="en-US" sz="2400" b="0" dirty="0"/>
              <a:t>CenCal providers are responsible to obtain a Release of Information from the Member’s PCP and other providers involved with the Member’s Care. </a:t>
            </a:r>
            <a:endParaRPr lang="en-US" sz="2400" b="0" dirty="0" smtClean="0"/>
          </a:p>
          <a:p>
            <a:pPr marL="0" indent="0">
              <a:buNone/>
            </a:pPr>
            <a:endParaRPr lang="en-US" sz="1200" b="0" dirty="0"/>
          </a:p>
          <a:p>
            <a:pPr lvl="1"/>
            <a:r>
              <a:rPr lang="en-US" sz="1800" b="0" dirty="0"/>
              <a:t>Contact the </a:t>
            </a:r>
            <a:r>
              <a:rPr lang="en-US" sz="1800" dirty="0"/>
              <a:t>M</a:t>
            </a:r>
            <a:r>
              <a:rPr lang="en-US" sz="1800" b="0" dirty="0"/>
              <a:t>ember’s pediatrician if Member may benefit from other therapies such as Occupational Therapy, Speech Therapy, or other specialties</a:t>
            </a:r>
            <a:r>
              <a:rPr lang="en-US" sz="1800" b="0" dirty="0" smtClean="0"/>
              <a:t>.</a:t>
            </a:r>
          </a:p>
          <a:p>
            <a:pPr marL="457200" lvl="1" indent="0">
              <a:buNone/>
            </a:pPr>
            <a:endParaRPr lang="en-US" sz="800" b="0" dirty="0"/>
          </a:p>
          <a:p>
            <a:pPr lvl="1"/>
            <a:r>
              <a:rPr lang="en-US" sz="1800" b="0" dirty="0"/>
              <a:t>Work closely with all other providers such as the Regional </a:t>
            </a:r>
            <a:r>
              <a:rPr lang="en-US" sz="1800" dirty="0"/>
              <a:t>C</a:t>
            </a:r>
            <a:r>
              <a:rPr lang="en-US" sz="1800" b="0" dirty="0"/>
              <a:t>enter and the Local Educational Agency</a:t>
            </a:r>
            <a:r>
              <a:rPr lang="en-US" sz="1800" b="0" dirty="0" smtClean="0"/>
              <a:t>.</a:t>
            </a:r>
          </a:p>
          <a:p>
            <a:pPr marL="457200" lvl="1" indent="0">
              <a:buNone/>
            </a:pPr>
            <a:endParaRPr lang="en-US" sz="800" b="0" dirty="0"/>
          </a:p>
          <a:p>
            <a:pPr lvl="1"/>
            <a:r>
              <a:rPr lang="en-US" sz="1800" b="0" dirty="0"/>
              <a:t>Contact CenCal Health’s Behavioral Health Department to consult on complex cases or barriers to service delivery (i.e. homelessness, unsafe home-environment, lack of staff, etc.)</a:t>
            </a:r>
          </a:p>
          <a:p>
            <a:pPr lvl="1"/>
            <a:endParaRPr lang="en-US" b="0" dirty="0"/>
          </a:p>
        </p:txBody>
      </p:sp>
    </p:spTree>
    <p:extLst>
      <p:ext uri="{BB962C8B-B14F-4D97-AF65-F5344CB8AC3E}">
        <p14:creationId xmlns:p14="http://schemas.microsoft.com/office/powerpoint/2010/main" val="403888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463062" y="298797"/>
            <a:ext cx="10515600" cy="803172"/>
          </a:xfrm>
        </p:spPr>
        <p:txBody>
          <a:bodyPr/>
          <a:lstStyle/>
          <a:p>
            <a:r>
              <a:rPr lang="en-US" sz="4000" dirty="0">
                <a:solidFill>
                  <a:schemeClr val="bg1"/>
                </a:solidFill>
              </a:rPr>
              <a:t>Direct Supervision</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r>
              <a:rPr lang="en-US" b="0" dirty="0"/>
              <a:t>Direct supervision can be requested at the </a:t>
            </a:r>
            <a:r>
              <a:rPr lang="en-US" dirty="0"/>
              <a:t>rate of 2 hours </a:t>
            </a:r>
            <a:r>
              <a:rPr lang="en-US" b="0" dirty="0"/>
              <a:t>for </a:t>
            </a:r>
            <a:r>
              <a:rPr lang="en-US" dirty="0"/>
              <a:t>every 10 hours of direct 1:1 treatment</a:t>
            </a:r>
            <a:r>
              <a:rPr lang="en-US" b="0" dirty="0"/>
              <a:t>.</a:t>
            </a:r>
          </a:p>
          <a:p>
            <a:r>
              <a:rPr lang="en-US" b="0" dirty="0"/>
              <a:t>H0032 can be used for a variety of supervision activities such as (not limited to):</a:t>
            </a:r>
          </a:p>
          <a:p>
            <a:pPr lvl="1"/>
            <a:r>
              <a:rPr lang="en-US" dirty="0"/>
              <a:t>Assessment Updates</a:t>
            </a:r>
          </a:p>
          <a:p>
            <a:pPr lvl="1"/>
            <a:r>
              <a:rPr lang="en-US" b="0" dirty="0"/>
              <a:t>Developing treatment goals</a:t>
            </a:r>
          </a:p>
          <a:p>
            <a:r>
              <a:rPr lang="en-US" b="0" dirty="0"/>
              <a:t>H0031 are allowed at the initiation of services by new provider. </a:t>
            </a:r>
          </a:p>
          <a:p>
            <a:pPr lvl="1"/>
            <a:r>
              <a:rPr lang="en-US" sz="2000" b="0" i="1" dirty="0"/>
              <a:t>If a Member’s treatment is disrupted for 4 or more months, another FBA will be authorized.</a:t>
            </a:r>
            <a:endParaRPr lang="en-US" b="0" i="1" dirty="0"/>
          </a:p>
          <a:p>
            <a:endParaRPr lang="en-US" b="0" dirty="0"/>
          </a:p>
          <a:p>
            <a:pPr marL="0" indent="0">
              <a:buNone/>
            </a:pPr>
            <a:endParaRPr lang="en-US" b="0" dirty="0"/>
          </a:p>
        </p:txBody>
      </p:sp>
    </p:spTree>
    <p:extLst>
      <p:ext uri="{BB962C8B-B14F-4D97-AF65-F5344CB8AC3E}">
        <p14:creationId xmlns:p14="http://schemas.microsoft.com/office/powerpoint/2010/main" val="2939008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3222171"/>
            <a:ext cx="5445125"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45D92B7-A15A-564B-92E8-EEA69C17B3B3}"/>
              </a:ext>
            </a:extLst>
          </p:cNvPr>
          <p:cNvSpPr/>
          <p:nvPr/>
        </p:nvSpPr>
        <p:spPr>
          <a:xfrm>
            <a:off x="0" y="0"/>
            <a:ext cx="6746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2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64200"/>
            <a:ext cx="3327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ontent Placeholder 2"/>
          <p:cNvSpPr txBox="1">
            <a:spLocks/>
          </p:cNvSpPr>
          <p:nvPr/>
        </p:nvSpPr>
        <p:spPr bwMode="auto">
          <a:xfrm>
            <a:off x="565333" y="230817"/>
            <a:ext cx="580548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Review </a:t>
            </a: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the Behavioral Health (ABA) Treatment Benefit &amp; Referrals</a:t>
            </a:r>
          </a:p>
          <a:p>
            <a:pPr marL="914400" lvl="2" indent="0" fontAlgn="base">
              <a:lnSpc>
                <a:spcPct val="90000"/>
              </a:lnSpc>
              <a:spcBef>
                <a:spcPts val="1000"/>
              </a:spcBef>
              <a:spcAft>
                <a:spcPct val="0"/>
              </a:spcAft>
              <a:defRPr/>
            </a:pPr>
            <a:r>
              <a:rPr lang="en-US" altLang="en-US" dirty="0" smtClean="0">
                <a:solidFill>
                  <a:schemeClr val="bg1"/>
                </a:solidFill>
                <a:latin typeface="Calibri" panose="020F0502020204030204" pitchFamily="34" charset="0"/>
              </a:rPr>
              <a:t>Andy</a:t>
            </a:r>
            <a:r>
              <a:rPr lang="en-US" altLang="en-US" dirty="0">
                <a:solidFill>
                  <a:schemeClr val="bg1"/>
                </a:solidFill>
                <a:latin typeface="Calibri" panose="020F0502020204030204" pitchFamily="34" charset="0"/>
              </a:rPr>
              <a:t>, Behavioral Health Care </a:t>
            </a:r>
            <a:r>
              <a:rPr lang="en-US" altLang="en-US" dirty="0" smtClean="0">
                <a:solidFill>
                  <a:schemeClr val="bg1"/>
                </a:solidFill>
                <a:latin typeface="Calibri" panose="020F0502020204030204" pitchFamily="34" charset="0"/>
              </a:rPr>
              <a:t>Manage</a:t>
            </a:r>
          </a:p>
          <a:p>
            <a:pPr marL="514350" lvl="1" indent="0" fontAlgn="base">
              <a:lnSpc>
                <a:spcPct val="90000"/>
              </a:lnSpc>
              <a:spcBef>
                <a:spcPts val="1000"/>
              </a:spcBef>
              <a:spcAft>
                <a:spcPct val="0"/>
              </a:spcAft>
              <a:defRPr/>
            </a:pPr>
            <a:endParaRPr kumimoji="0" lang="en-US" altLang="en-US" sz="600" b="0" i="0" u="none" strike="noStrike" kern="1200" cap="none" spc="0" normalizeH="0" baseline="0" noProof="0" dirty="0">
              <a:ln>
                <a:noFill/>
              </a:ln>
              <a:solidFill>
                <a:srgbClr val="FF0000"/>
              </a:solidFill>
              <a:effectLst/>
              <a:uLnTx/>
              <a:uFillTx/>
              <a:latin typeface="Calibri" panose="020F0502020204030204" pitchFamily="34" charset="0"/>
            </a:endParaRPr>
          </a:p>
          <a:p>
            <a:pPr fontAlgn="base">
              <a:lnSpc>
                <a:spcPct val="90000"/>
              </a:lnSpc>
              <a:spcBef>
                <a:spcPts val="1000"/>
              </a:spcBef>
              <a:spcAft>
                <a:spcPct val="0"/>
              </a:spcAft>
              <a:buFont typeface="Arial" panose="020B0604020202020204" pitchFamily="34" charset="0"/>
              <a:buChar char="•"/>
              <a:defRPr/>
            </a:pPr>
            <a:r>
              <a:rPr lang="en-US" altLang="en-US" sz="2400" b="1" dirty="0" smtClean="0">
                <a:solidFill>
                  <a:srgbClr val="FFFFFF"/>
                </a:solidFill>
                <a:latin typeface="Calibri" panose="020F0502020204030204" pitchFamily="34" charset="0"/>
              </a:rPr>
              <a:t>FBA &amp; Progress Reports</a:t>
            </a:r>
            <a:r>
              <a:rPr lang="en-US" altLang="en-US" sz="2400" b="1" dirty="0">
                <a:solidFill>
                  <a:srgbClr val="FFFFFF"/>
                </a:solidFill>
                <a:latin typeface="Calibri" panose="020F0502020204030204" pitchFamily="34" charset="0"/>
              </a:rPr>
              <a:t>, </a:t>
            </a:r>
            <a:r>
              <a:rPr lang="en-US" altLang="en-US" sz="2400" b="1" dirty="0" smtClean="0">
                <a:solidFill>
                  <a:srgbClr val="FFFFFF"/>
                </a:solidFill>
                <a:latin typeface="Calibri" panose="020F0502020204030204" pitchFamily="34" charset="0"/>
              </a:rPr>
              <a:t>&amp; Authorizations</a:t>
            </a:r>
            <a:endParaRPr lang="en-US" altLang="en-US" sz="2400" b="1" dirty="0">
              <a:solidFill>
                <a:srgbClr val="FFFFFF"/>
              </a:solidFill>
              <a:latin typeface="Calibri" panose="020F0502020204030204" pitchFamily="34" charset="0"/>
            </a:endParaRPr>
          </a:p>
          <a:p>
            <a:pPr marL="0" marR="0" lvl="0" indent="0" algn="l" defTabSz="914400" rtl="0" eaLnBrk="1" fontAlgn="base" latinLnBrk="0" hangingPunct="1">
              <a:lnSpc>
                <a:spcPct val="90000"/>
              </a:lnSpc>
              <a:spcBef>
                <a:spcPts val="1000"/>
              </a:spcBef>
              <a:spcAft>
                <a:spcPct val="0"/>
              </a:spcAft>
              <a:buClrTx/>
              <a:buSzTx/>
              <a:tabLst/>
              <a:defRPr/>
            </a:pPr>
            <a:r>
              <a:rPr lang="en-US" altLang="en-US" sz="2400" b="1" dirty="0">
                <a:solidFill>
                  <a:srgbClr val="FFFFFF"/>
                </a:solidFill>
                <a:latin typeface="Calibri" panose="020F0502020204030204" pitchFamily="34" charset="0"/>
              </a:rPr>
              <a:t>	</a:t>
            </a:r>
            <a:r>
              <a:rPr lang="en-US" altLang="en-US" dirty="0" smtClean="0">
                <a:solidFill>
                  <a:schemeClr val="bg1"/>
                </a:solidFill>
                <a:latin typeface="Calibri" panose="020F0502020204030204" pitchFamily="34" charset="0"/>
              </a:rPr>
              <a:t>Martha</a:t>
            </a:r>
            <a:r>
              <a:rPr lang="en-US" altLang="en-US" dirty="0">
                <a:solidFill>
                  <a:schemeClr val="bg1"/>
                </a:solidFill>
                <a:latin typeface="Calibri" panose="020F0502020204030204" pitchFamily="34" charset="0"/>
              </a:rPr>
              <a:t>, Behavioral Health Care </a:t>
            </a:r>
            <a:r>
              <a:rPr lang="en-US" altLang="en-US" dirty="0" smtClean="0">
                <a:solidFill>
                  <a:schemeClr val="bg1"/>
                </a:solidFill>
                <a:latin typeface="Calibri" panose="020F0502020204030204" pitchFamily="34" charset="0"/>
              </a:rPr>
              <a:t>Manager</a:t>
            </a:r>
            <a:endParaRPr lang="en-US" altLang="en-US" sz="600" dirty="0">
              <a:solidFill>
                <a:srgbClr val="FF0000"/>
              </a:solidFill>
              <a:latin typeface="Calibri" panose="020F0502020204030204" pitchFamily="34" charset="0"/>
            </a:endParaRPr>
          </a:p>
          <a:p>
            <a:pPr lvl="0" fontAlgn="base">
              <a:lnSpc>
                <a:spcPct val="90000"/>
              </a:lnSpc>
              <a:spcBef>
                <a:spcPts val="1000"/>
              </a:spcBef>
              <a:spcAft>
                <a:spcPct val="0"/>
              </a:spcAft>
              <a:buFont typeface="Arial" panose="020B0604020202020204" pitchFamily="34" charset="0"/>
              <a:buChar char="•"/>
              <a:defRPr/>
            </a:pPr>
            <a:r>
              <a:rPr lang="en-US" altLang="en-US" sz="2400" b="1" dirty="0">
                <a:solidFill>
                  <a:srgbClr val="FFFFFF"/>
                </a:solidFill>
                <a:latin typeface="Calibri" panose="020F0502020204030204" pitchFamily="34" charset="0"/>
              </a:rPr>
              <a:t>Provider </a:t>
            </a:r>
            <a:r>
              <a:rPr lang="en-US" altLang="en-US" sz="2400" b="1" dirty="0" smtClean="0">
                <a:solidFill>
                  <a:srgbClr val="FFFFFF"/>
                </a:solidFill>
                <a:latin typeface="Calibri" panose="020F0502020204030204" pitchFamily="34" charset="0"/>
              </a:rPr>
              <a:t>Responsibilities</a:t>
            </a:r>
          </a:p>
          <a:p>
            <a:pPr marL="857250" lvl="2" indent="0" fontAlgn="base">
              <a:lnSpc>
                <a:spcPct val="90000"/>
              </a:lnSpc>
              <a:spcBef>
                <a:spcPts val="1000"/>
              </a:spcBef>
              <a:spcAft>
                <a:spcPct val="0"/>
              </a:spcAft>
              <a:defRPr/>
            </a:pPr>
            <a:r>
              <a:rPr lang="en-US" altLang="en-US" dirty="0" smtClean="0">
                <a:solidFill>
                  <a:schemeClr val="bg1"/>
                </a:solidFill>
                <a:latin typeface="Calibri" panose="020F0502020204030204" pitchFamily="34" charset="0"/>
              </a:rPr>
              <a:t>Clara, </a:t>
            </a:r>
            <a:r>
              <a:rPr lang="en-US" altLang="en-US" dirty="0">
                <a:solidFill>
                  <a:schemeClr val="bg1"/>
                </a:solidFill>
                <a:latin typeface="Calibri" panose="020F0502020204030204" pitchFamily="34" charset="0"/>
              </a:rPr>
              <a:t>Clinical Support Associate</a:t>
            </a:r>
            <a:endParaRPr lang="en-US" altLang="en-US" sz="2400" b="1" dirty="0">
              <a:solidFill>
                <a:srgbClr val="FFFFFF"/>
              </a:solidFill>
              <a:latin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n-US" altLang="en-US" sz="2400" b="1" dirty="0" smtClean="0">
                <a:solidFill>
                  <a:srgbClr val="FFFFFF"/>
                </a:solidFill>
                <a:latin typeface="Calibri" panose="020F0502020204030204" pitchFamily="34" charset="0"/>
              </a:rPr>
              <a:t>Claims </a:t>
            </a:r>
            <a:r>
              <a:rPr lang="en-US" altLang="en-US" sz="2400" b="1" dirty="0">
                <a:solidFill>
                  <a:srgbClr val="FFFFFF"/>
                </a:solidFill>
                <a:latin typeface="Calibri" panose="020F0502020204030204" pitchFamily="34" charset="0"/>
              </a:rPr>
              <a:t>&amp; Billing</a:t>
            </a:r>
          </a:p>
          <a:p>
            <a:pPr marL="914400" lvl="2" indent="0" fontAlgn="base">
              <a:lnSpc>
                <a:spcPct val="90000"/>
              </a:lnSpc>
              <a:spcBef>
                <a:spcPts val="1000"/>
              </a:spcBef>
              <a:spcAft>
                <a:spcPct val="0"/>
              </a:spcAft>
            </a:pPr>
            <a:r>
              <a:rPr lang="en-US" altLang="en-US" dirty="0" smtClean="0">
                <a:solidFill>
                  <a:srgbClr val="FFFFFF"/>
                </a:solidFill>
                <a:latin typeface="Calibri" panose="020F0502020204030204" pitchFamily="34" charset="0"/>
              </a:rPr>
              <a:t>Lucy, </a:t>
            </a:r>
            <a:r>
              <a:rPr lang="en-US" altLang="en-US" dirty="0">
                <a:solidFill>
                  <a:srgbClr val="FFFFFF"/>
                </a:solidFill>
                <a:latin typeface="Calibri" panose="020F0502020204030204" pitchFamily="34" charset="0"/>
              </a:rPr>
              <a:t>Claims Provider Data Configuration Analyst</a:t>
            </a:r>
          </a:p>
          <a:p>
            <a:pPr marL="514350" lvl="1" indent="0" fontAlgn="base">
              <a:lnSpc>
                <a:spcPct val="90000"/>
              </a:lnSpc>
              <a:spcBef>
                <a:spcPts val="1000"/>
              </a:spcBef>
              <a:spcAft>
                <a:spcPct val="0"/>
              </a:spcAft>
            </a:pPr>
            <a:endParaRPr lang="en-US" altLang="en-US" sz="600" dirty="0">
              <a:solidFill>
                <a:srgbClr val="FFFFFF"/>
              </a:solidFill>
              <a:latin typeface="Calibri" panose="020F0502020204030204" pitchFamily="34" charset="0"/>
            </a:endParaRPr>
          </a:p>
          <a:p>
            <a:pPr fontAlgn="base">
              <a:lnSpc>
                <a:spcPct val="90000"/>
              </a:lnSpc>
              <a:spcBef>
                <a:spcPts val="1000"/>
              </a:spcBef>
              <a:spcAft>
                <a:spcPct val="0"/>
              </a:spcAft>
              <a:buFont typeface="Arial" panose="020B0604020202020204" pitchFamily="34" charset="0"/>
              <a:buChar char="•"/>
              <a:defRPr/>
            </a:pPr>
            <a:r>
              <a:rPr lang="en-US" altLang="en-US" sz="2400" b="1" dirty="0">
                <a:solidFill>
                  <a:srgbClr val="FFFFFF"/>
                </a:solidFill>
                <a:latin typeface="Calibri" panose="020F0502020204030204" pitchFamily="34" charset="0"/>
              </a:rPr>
              <a:t>Language Interpreter </a:t>
            </a:r>
            <a:r>
              <a:rPr lang="en-US" altLang="en-US" sz="2400" b="1" dirty="0" smtClean="0">
                <a:solidFill>
                  <a:srgbClr val="FFFFFF"/>
                </a:solidFill>
                <a:latin typeface="Calibri" panose="020F0502020204030204" pitchFamily="34" charset="0"/>
              </a:rPr>
              <a:t>Services</a:t>
            </a:r>
          </a:p>
          <a:p>
            <a:pPr marL="914400" lvl="2" indent="0" fontAlgn="base">
              <a:lnSpc>
                <a:spcPct val="90000"/>
              </a:lnSpc>
              <a:spcBef>
                <a:spcPts val="1000"/>
              </a:spcBef>
              <a:spcAft>
                <a:spcPct val="0"/>
              </a:spcAft>
              <a:defRPr/>
            </a:pPr>
            <a:r>
              <a:rPr lang="en-US" altLang="en-US" dirty="0">
                <a:solidFill>
                  <a:srgbClr val="FFFFFF"/>
                </a:solidFill>
                <a:latin typeface="Calibri" panose="020F0502020204030204" pitchFamily="34" charset="0"/>
              </a:rPr>
              <a:t>Elizabeth, Senior Provider </a:t>
            </a:r>
            <a:r>
              <a:rPr lang="en-US" altLang="en-US" dirty="0" smtClean="0">
                <a:solidFill>
                  <a:srgbClr val="FFFFFF"/>
                </a:solidFill>
                <a:latin typeface="Calibri" panose="020F0502020204030204" pitchFamily="34" charset="0"/>
              </a:rPr>
              <a:t>Trainer</a:t>
            </a:r>
            <a:endParaRPr kumimoji="0" lang="en-US" altLang="en-US" sz="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Q&amp;A</a:t>
            </a:r>
            <a:endPar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Rectangle 2"/>
          <p:cNvSpPr/>
          <p:nvPr/>
        </p:nvSpPr>
        <p:spPr>
          <a:xfrm>
            <a:off x="6746875" y="0"/>
            <a:ext cx="5445125" cy="322217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6" name="TextBox 8"/>
          <p:cNvSpPr txBox="1">
            <a:spLocks noChangeArrowheads="1"/>
          </p:cNvSpPr>
          <p:nvPr/>
        </p:nvSpPr>
        <p:spPr bwMode="auto">
          <a:xfrm>
            <a:off x="8157219" y="924124"/>
            <a:ext cx="2624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Agenda</a:t>
            </a:r>
          </a:p>
        </p:txBody>
      </p:sp>
    </p:spTree>
    <p:extLst>
      <p:ext uri="{BB962C8B-B14F-4D97-AF65-F5344CB8AC3E}">
        <p14:creationId xmlns:p14="http://schemas.microsoft.com/office/powerpoint/2010/main" val="541284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369277" y="433232"/>
            <a:ext cx="10515600" cy="908680"/>
          </a:xfrm>
        </p:spPr>
        <p:txBody>
          <a:bodyPr/>
          <a:lstStyle/>
          <a:p>
            <a:r>
              <a:rPr lang="en-US" sz="4000" dirty="0">
                <a:solidFill>
                  <a:schemeClr val="bg1"/>
                </a:solidFill>
              </a:rPr>
              <a:t>Indirect </a:t>
            </a:r>
            <a:r>
              <a:rPr lang="en-US" sz="4000" dirty="0" smtClean="0">
                <a:solidFill>
                  <a:schemeClr val="bg1"/>
                </a:solidFill>
              </a:rPr>
              <a:t>Supervision</a:t>
            </a:r>
            <a:endParaRPr lang="en-US" sz="4000"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r>
              <a:rPr lang="en-US" b="0" dirty="0"/>
              <a:t>Providers can request </a:t>
            </a:r>
            <a:r>
              <a:rPr lang="en-US" u="sng" dirty="0"/>
              <a:t>up to </a:t>
            </a:r>
            <a:r>
              <a:rPr lang="en-US" b="0" dirty="0"/>
              <a:t>10 hours of indirect supervision an authorization</a:t>
            </a:r>
          </a:p>
          <a:p>
            <a:pPr lvl="1"/>
            <a:r>
              <a:rPr lang="en-US" dirty="0"/>
              <a:t>Requests should be proportional to weekly treatment hours and goals.</a:t>
            </a:r>
            <a:endParaRPr lang="en-US" b="0" dirty="0"/>
          </a:p>
          <a:p>
            <a:r>
              <a:rPr lang="en-US" b="0" dirty="0"/>
              <a:t>Please request on a separate line code from direct supervision.</a:t>
            </a:r>
          </a:p>
          <a:p>
            <a:r>
              <a:rPr lang="en-US" b="0" dirty="0"/>
              <a:t>Indirect Supervision can be the BCBA only for:</a:t>
            </a:r>
          </a:p>
          <a:p>
            <a:pPr lvl="1" algn="just">
              <a:spcBef>
                <a:spcPts val="0"/>
              </a:spcBef>
            </a:pPr>
            <a:r>
              <a:rPr lang="en-US" sz="1800" b="0" dirty="0">
                <a:effectLst/>
                <a:ea typeface="Times New Roman" panose="02020603050405020304" pitchFamily="18" charset="0"/>
              </a:rPr>
              <a:t>In-office functional analysis and skills assessment</a:t>
            </a:r>
          </a:p>
          <a:p>
            <a:pPr lvl="1" algn="just">
              <a:spcBef>
                <a:spcPts val="0"/>
              </a:spcBef>
            </a:pPr>
            <a:r>
              <a:rPr lang="en-US" sz="1800" b="0" dirty="0">
                <a:effectLst/>
                <a:ea typeface="Times New Roman" panose="02020603050405020304" pitchFamily="18" charset="0"/>
              </a:rPr>
              <a:t>In-office development of goals/objectives and behavioral intervention plans/reports</a:t>
            </a:r>
          </a:p>
          <a:p>
            <a:pPr lvl="1" algn="just">
              <a:spcBef>
                <a:spcPts val="0"/>
              </a:spcBef>
            </a:pPr>
            <a:r>
              <a:rPr lang="en-US" sz="1800" b="0" dirty="0">
                <a:effectLst/>
                <a:ea typeface="Times New Roman" panose="02020603050405020304" pitchFamily="18" charset="0"/>
              </a:rPr>
              <a:t>In-office direct staff summary notes</a:t>
            </a:r>
          </a:p>
          <a:p>
            <a:pPr lvl="1" algn="just">
              <a:spcBef>
                <a:spcPts val="0"/>
              </a:spcBef>
            </a:pPr>
            <a:r>
              <a:rPr lang="en-US" sz="1800" b="0" dirty="0">
                <a:effectLst/>
                <a:ea typeface="Calibri" panose="020F0502020204030204" pitchFamily="34" charset="0"/>
              </a:rPr>
              <a:t>In office clinical meetings with both paraprofessionals and parents present</a:t>
            </a:r>
            <a:endParaRPr lang="en-US" sz="3200" b="0" dirty="0"/>
          </a:p>
          <a:p>
            <a:pPr marL="0" indent="0">
              <a:buNone/>
            </a:pPr>
            <a:endParaRPr lang="en-US" b="0" dirty="0"/>
          </a:p>
        </p:txBody>
      </p:sp>
    </p:spTree>
    <p:extLst>
      <p:ext uri="{BB962C8B-B14F-4D97-AF65-F5344CB8AC3E}">
        <p14:creationId xmlns:p14="http://schemas.microsoft.com/office/powerpoint/2010/main" val="179332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392723" y="369135"/>
            <a:ext cx="10515600" cy="861788"/>
          </a:xfrm>
        </p:spPr>
        <p:txBody>
          <a:bodyPr/>
          <a:lstStyle/>
          <a:p>
            <a:r>
              <a:rPr lang="en-US" sz="4000" dirty="0">
                <a:solidFill>
                  <a:schemeClr val="bg1"/>
                </a:solidFill>
              </a:rPr>
              <a:t>HCPCS Code Reminders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r>
              <a:rPr lang="en-US" sz="2400" b="0" dirty="0"/>
              <a:t>S5111 </a:t>
            </a:r>
          </a:p>
          <a:p>
            <a:pPr lvl="1"/>
            <a:r>
              <a:rPr lang="en-US" sz="2000" dirty="0"/>
              <a:t>Requested by session and not hourly </a:t>
            </a:r>
          </a:p>
          <a:p>
            <a:pPr lvl="1"/>
            <a:r>
              <a:rPr lang="en-US" sz="2000" dirty="0"/>
              <a:t>Service limit is 2 a day</a:t>
            </a:r>
          </a:p>
          <a:p>
            <a:pPr lvl="1"/>
            <a:r>
              <a:rPr lang="en-US" sz="2000" b="0" dirty="0"/>
              <a:t>Requests should be aligned with goals </a:t>
            </a:r>
          </a:p>
          <a:p>
            <a:pPr lvl="2"/>
            <a:r>
              <a:rPr lang="en-US" sz="1600" dirty="0"/>
              <a:t>Please indicate </a:t>
            </a:r>
            <a:r>
              <a:rPr lang="en-US" sz="1600" b="0" dirty="0"/>
              <a:t>how parent training will be utilized to meet goals in treatment plans</a:t>
            </a:r>
          </a:p>
          <a:p>
            <a:r>
              <a:rPr lang="en-US" sz="2400" b="0" dirty="0"/>
              <a:t>H2019 </a:t>
            </a:r>
          </a:p>
          <a:p>
            <a:pPr lvl="1"/>
            <a:r>
              <a:rPr lang="en-US" sz="2000" dirty="0"/>
              <a:t>Clinical Care Guidelines state that most pediatric members will benefit up to 25 hours a week of ABA</a:t>
            </a:r>
          </a:p>
          <a:p>
            <a:pPr lvl="2"/>
            <a:r>
              <a:rPr lang="en-US" sz="1800" b="0" dirty="0"/>
              <a:t>Requests of more than 25 hours, requires clinical justification of enhanced ABA care. </a:t>
            </a:r>
            <a:endParaRPr lang="en-US" sz="2400" b="0" dirty="0"/>
          </a:p>
        </p:txBody>
      </p:sp>
    </p:spTree>
    <p:extLst>
      <p:ext uri="{BB962C8B-B14F-4D97-AF65-F5344CB8AC3E}">
        <p14:creationId xmlns:p14="http://schemas.microsoft.com/office/powerpoint/2010/main" val="3138361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838200" y="193289"/>
            <a:ext cx="10515600" cy="814896"/>
          </a:xfrm>
        </p:spPr>
        <p:txBody>
          <a:bodyPr/>
          <a:lstStyle/>
          <a:p>
            <a:r>
              <a:rPr lang="en-US" sz="4000" dirty="0">
                <a:solidFill>
                  <a:schemeClr val="bg1"/>
                </a:solidFill>
              </a:rPr>
              <a:t>Modifiers</a:t>
            </a:r>
          </a:p>
        </p:txBody>
      </p:sp>
      <p:graphicFrame>
        <p:nvGraphicFramePr>
          <p:cNvPr id="5" name="Table 5">
            <a:extLst>
              <a:ext uri="{FF2B5EF4-FFF2-40B4-BE49-F238E27FC236}">
                <a16:creationId xmlns:a16="http://schemas.microsoft.com/office/drawing/2014/main" id="{F66B1977-92AE-4F19-8782-7E17D3A7D9C3}"/>
              </a:ext>
            </a:extLst>
          </p:cNvPr>
          <p:cNvGraphicFramePr>
            <a:graphicFrameLocks noGrp="1"/>
          </p:cNvGraphicFramePr>
          <p:nvPr>
            <p:ph idx="1"/>
            <p:extLst>
              <p:ext uri="{D42A27DB-BD31-4B8C-83A1-F6EECF244321}">
                <p14:modId xmlns:p14="http://schemas.microsoft.com/office/powerpoint/2010/main" val="2696140917"/>
              </p:ext>
            </p:extLst>
          </p:nvPr>
        </p:nvGraphicFramePr>
        <p:xfrm>
          <a:off x="480646" y="1825625"/>
          <a:ext cx="11160370" cy="3352800"/>
        </p:xfrm>
        <a:graphic>
          <a:graphicData uri="http://schemas.openxmlformats.org/drawingml/2006/table">
            <a:tbl>
              <a:tblPr firstRow="1" bandRow="1">
                <a:tableStyleId>{5C22544A-7EE6-4342-B048-85BDC9FD1C3A}</a:tableStyleId>
              </a:tblPr>
              <a:tblGrid>
                <a:gridCol w="5580185">
                  <a:extLst>
                    <a:ext uri="{9D8B030D-6E8A-4147-A177-3AD203B41FA5}">
                      <a16:colId xmlns:a16="http://schemas.microsoft.com/office/drawing/2014/main" val="1118062132"/>
                    </a:ext>
                  </a:extLst>
                </a:gridCol>
                <a:gridCol w="5580185">
                  <a:extLst>
                    <a:ext uri="{9D8B030D-6E8A-4147-A177-3AD203B41FA5}">
                      <a16:colId xmlns:a16="http://schemas.microsoft.com/office/drawing/2014/main" val="1803235551"/>
                    </a:ext>
                  </a:extLst>
                </a:gridCol>
              </a:tblGrid>
              <a:tr h="370840">
                <a:tc>
                  <a:txBody>
                    <a:bodyPr/>
                    <a:lstStyle/>
                    <a:p>
                      <a:r>
                        <a:rPr lang="en-US" sz="2800" dirty="0"/>
                        <a:t>NEW Authorizations Starting 8/15/2022</a:t>
                      </a:r>
                    </a:p>
                  </a:txBody>
                  <a:tcPr/>
                </a:tc>
                <a:tc>
                  <a:txBody>
                    <a:bodyPr/>
                    <a:lstStyle/>
                    <a:p>
                      <a:r>
                        <a:rPr lang="en-US" sz="2800" dirty="0"/>
                        <a:t>Open Authorizations as of 8/15/2022</a:t>
                      </a:r>
                    </a:p>
                  </a:txBody>
                  <a:tcPr/>
                </a:tc>
                <a:extLst>
                  <a:ext uri="{0D108BD9-81ED-4DB2-BD59-A6C34878D82A}">
                    <a16:rowId xmlns:a16="http://schemas.microsoft.com/office/drawing/2014/main" val="1612781434"/>
                  </a:ext>
                </a:extLst>
              </a:tr>
              <a:tr h="370840">
                <a:tc>
                  <a:txBody>
                    <a:bodyPr/>
                    <a:lstStyle/>
                    <a:p>
                      <a:r>
                        <a:rPr lang="en-US" sz="2800" dirty="0"/>
                        <a:t>Submit H0031 &amp; H0032 in 15 minutes=1 unit</a:t>
                      </a:r>
                    </a:p>
                  </a:txBody>
                  <a:tcPr/>
                </a:tc>
                <a:tc>
                  <a:txBody>
                    <a:bodyPr/>
                    <a:lstStyle/>
                    <a:p>
                      <a:endParaRPr lang="en-US" sz="2800" dirty="0"/>
                    </a:p>
                  </a:txBody>
                  <a:tcPr/>
                </a:tc>
                <a:extLst>
                  <a:ext uri="{0D108BD9-81ED-4DB2-BD59-A6C34878D82A}">
                    <a16:rowId xmlns:a16="http://schemas.microsoft.com/office/drawing/2014/main" val="935889084"/>
                  </a:ext>
                </a:extLst>
              </a:tr>
              <a:tr h="370840">
                <a:tc>
                  <a:txBody>
                    <a:bodyPr/>
                    <a:lstStyle/>
                    <a:p>
                      <a:r>
                        <a:rPr lang="en-US" sz="2800" dirty="0"/>
                        <a:t>Do not include Modifiers on Authorizations</a:t>
                      </a:r>
                    </a:p>
                  </a:txBody>
                  <a:tcPr/>
                </a:tc>
                <a:tc>
                  <a:txBody>
                    <a:bodyPr/>
                    <a:lstStyle/>
                    <a:p>
                      <a:endParaRPr lang="en-US" sz="2800" dirty="0"/>
                    </a:p>
                  </a:txBody>
                  <a:tcPr/>
                </a:tc>
                <a:extLst>
                  <a:ext uri="{0D108BD9-81ED-4DB2-BD59-A6C34878D82A}">
                    <a16:rowId xmlns:a16="http://schemas.microsoft.com/office/drawing/2014/main" val="2953754721"/>
                  </a:ext>
                </a:extLst>
              </a:tr>
              <a:tr h="370840">
                <a:tc>
                  <a:txBody>
                    <a:bodyPr/>
                    <a:lstStyle/>
                    <a:p>
                      <a:r>
                        <a:rPr lang="en-US" sz="2800" dirty="0"/>
                        <a:t>Include Modifiers on all claims</a:t>
                      </a:r>
                    </a:p>
                  </a:txBody>
                  <a:tcPr/>
                </a:tc>
                <a:tc>
                  <a:txBody>
                    <a:bodyPr/>
                    <a:lstStyle/>
                    <a:p>
                      <a:endParaRPr lang="en-US" sz="2800" dirty="0"/>
                    </a:p>
                  </a:txBody>
                  <a:tcPr/>
                </a:tc>
                <a:extLst>
                  <a:ext uri="{0D108BD9-81ED-4DB2-BD59-A6C34878D82A}">
                    <a16:rowId xmlns:a16="http://schemas.microsoft.com/office/drawing/2014/main" val="563957221"/>
                  </a:ext>
                </a:extLst>
              </a:tr>
            </a:tbl>
          </a:graphicData>
        </a:graphic>
      </p:graphicFrame>
    </p:spTree>
    <p:extLst>
      <p:ext uri="{BB962C8B-B14F-4D97-AF65-F5344CB8AC3E}">
        <p14:creationId xmlns:p14="http://schemas.microsoft.com/office/powerpoint/2010/main" val="3636400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838200" y="193289"/>
            <a:ext cx="10515600" cy="1497400"/>
          </a:xfrm>
        </p:spPr>
        <p:txBody>
          <a:bodyPr/>
          <a:lstStyle/>
          <a:p>
            <a:pPr algn="ctr"/>
            <a:r>
              <a:rPr lang="en-US" sz="4000" dirty="0">
                <a:solidFill>
                  <a:schemeClr val="bg1"/>
                </a:solidFill>
              </a:rPr>
              <a:t>Reminders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1072662" y="1432780"/>
            <a:ext cx="10515600" cy="4486275"/>
          </a:xfrm>
        </p:spPr>
        <p:txBody>
          <a:bodyPr/>
          <a:lstStyle/>
          <a:p>
            <a:r>
              <a:rPr lang="en-US" sz="2400" b="0" dirty="0"/>
              <a:t>Goals should be objective and developmentally appropriate </a:t>
            </a:r>
          </a:p>
          <a:p>
            <a:pPr lvl="1"/>
            <a:r>
              <a:rPr lang="en-US" sz="2000" b="0" dirty="0"/>
              <a:t>Do not include academic/educational goals</a:t>
            </a:r>
          </a:p>
          <a:p>
            <a:r>
              <a:rPr lang="en-US" sz="2400" b="0" dirty="0"/>
              <a:t>Service logs are </a:t>
            </a:r>
            <a:r>
              <a:rPr lang="en-US" sz="2400" u="sng" dirty="0"/>
              <a:t>required</a:t>
            </a:r>
            <a:r>
              <a:rPr lang="en-US" sz="2400" b="0" dirty="0"/>
              <a:t> with every submission </a:t>
            </a:r>
          </a:p>
          <a:p>
            <a:r>
              <a:rPr lang="en-US" sz="2400" b="0" dirty="0"/>
              <a:t>Progress Reports must include a transition plan for Members aging out of the benefit</a:t>
            </a:r>
          </a:p>
          <a:p>
            <a:pPr lvl="1"/>
            <a:r>
              <a:rPr lang="en-US" sz="2000" dirty="0"/>
              <a:t>We have included a new section in the CenCal templates that needs to be filled out </a:t>
            </a:r>
          </a:p>
          <a:p>
            <a:r>
              <a:rPr lang="en-US" sz="2400" b="0" dirty="0"/>
              <a:t>Submit denial letters for Members who have Other Healthcare Coverage with every submission</a:t>
            </a:r>
          </a:p>
          <a:p>
            <a:pPr lvl="1"/>
            <a:r>
              <a:rPr lang="en-US" sz="2000" b="0" dirty="0"/>
              <a:t>Denial letters are good for one year from the date of the letter</a:t>
            </a:r>
          </a:p>
          <a:p>
            <a:pPr lvl="1"/>
            <a:r>
              <a:rPr lang="en-US" sz="2000" dirty="0"/>
              <a:t>To obtain a denial letter, please submit an authorization request to the primary insurance</a:t>
            </a:r>
            <a:endParaRPr lang="en-US" b="0" dirty="0"/>
          </a:p>
        </p:txBody>
      </p:sp>
    </p:spTree>
    <p:extLst>
      <p:ext uri="{BB962C8B-B14F-4D97-AF65-F5344CB8AC3E}">
        <p14:creationId xmlns:p14="http://schemas.microsoft.com/office/powerpoint/2010/main" val="3716951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486508" y="345689"/>
            <a:ext cx="10515600" cy="768004"/>
          </a:xfrm>
        </p:spPr>
        <p:txBody>
          <a:bodyPr/>
          <a:lstStyle/>
          <a:p>
            <a:r>
              <a:rPr lang="en-US" sz="4000" dirty="0">
                <a:solidFill>
                  <a:schemeClr val="bg1"/>
                </a:solidFill>
              </a:rPr>
              <a:t>Graduation and Fading of Services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461963" marR="0" indent="-349250">
              <a:spcBef>
                <a:spcPts val="0"/>
              </a:spcBef>
              <a:spcAft>
                <a:spcPts val="0"/>
              </a:spcAft>
            </a:pPr>
            <a:r>
              <a:rPr lang="en-US" sz="2400" b="0" dirty="0">
                <a:effectLst/>
                <a:ea typeface="Times New Roman" panose="02020603050405020304" pitchFamily="18" charset="0"/>
              </a:rPr>
              <a:t>BHT services must be faded gradually and systematically over time</a:t>
            </a:r>
          </a:p>
          <a:p>
            <a:pPr marL="112713" marR="0" indent="0">
              <a:spcBef>
                <a:spcPts val="0"/>
              </a:spcBef>
              <a:spcAft>
                <a:spcPts val="0"/>
              </a:spcAft>
              <a:buNone/>
            </a:pPr>
            <a:r>
              <a:rPr lang="en-US" sz="2400" b="0" dirty="0">
                <a:effectLst/>
                <a:ea typeface="Times New Roman" panose="02020603050405020304" pitchFamily="18" charset="0"/>
              </a:rPr>
              <a:t> </a:t>
            </a:r>
          </a:p>
          <a:p>
            <a:pPr marL="461963" marR="0" indent="-349250">
              <a:spcBef>
                <a:spcPts val="0"/>
              </a:spcBef>
              <a:spcAft>
                <a:spcPts val="0"/>
              </a:spcAft>
            </a:pPr>
            <a:r>
              <a:rPr lang="en-US" sz="2400" b="0" dirty="0">
                <a:effectLst/>
                <a:ea typeface="Times New Roman" panose="02020603050405020304" pitchFamily="18" charset="0"/>
              </a:rPr>
              <a:t>BHT providers will complete a transition plan </a:t>
            </a:r>
            <a:r>
              <a:rPr lang="en-US" sz="2400" b="0" dirty="0">
                <a:ea typeface="Times New Roman" panose="02020603050405020304" pitchFamily="18" charset="0"/>
              </a:rPr>
              <a:t>as part of FBA/Progress Report </a:t>
            </a:r>
            <a:r>
              <a:rPr lang="en-US" sz="2400" b="0" dirty="0">
                <a:effectLst/>
                <a:ea typeface="Times New Roman" panose="02020603050405020304" pitchFamily="18" charset="0"/>
              </a:rPr>
              <a:t>and submit to the CenCal Behavioral Health Department.</a:t>
            </a:r>
          </a:p>
          <a:p>
            <a:pPr marL="919163" lvl="1" indent="-349250">
              <a:spcBef>
                <a:spcPts val="0"/>
              </a:spcBef>
            </a:pPr>
            <a:r>
              <a:rPr lang="en-US" sz="1800" dirty="0">
                <a:ea typeface="Times New Roman" panose="02020603050405020304" pitchFamily="18" charset="0"/>
              </a:rPr>
              <a:t>Please coordinate care with TCRC Case Workers</a:t>
            </a:r>
          </a:p>
          <a:p>
            <a:pPr marL="919163" lvl="1" indent="-349250">
              <a:spcBef>
                <a:spcPts val="0"/>
              </a:spcBef>
            </a:pPr>
            <a:r>
              <a:rPr lang="en-US" sz="1800" b="0" dirty="0">
                <a:effectLst/>
                <a:ea typeface="Times New Roman" panose="02020603050405020304" pitchFamily="18" charset="0"/>
              </a:rPr>
              <a:t>Please develop a transition plan with Member’s family.</a:t>
            </a:r>
          </a:p>
          <a:p>
            <a:pPr marL="569913" lvl="1" indent="0">
              <a:spcBef>
                <a:spcPts val="0"/>
              </a:spcBef>
              <a:buNone/>
            </a:pPr>
            <a:endParaRPr lang="en-US" sz="1800" b="0" dirty="0">
              <a:effectLst/>
              <a:ea typeface="Times New Roman" panose="02020603050405020304" pitchFamily="18" charset="0"/>
            </a:endParaRPr>
          </a:p>
          <a:p>
            <a:pPr marL="461963" marR="0" indent="-349250">
              <a:spcBef>
                <a:spcPts val="0"/>
              </a:spcBef>
              <a:spcAft>
                <a:spcPts val="0"/>
              </a:spcAft>
            </a:pPr>
            <a:r>
              <a:rPr lang="en-US" sz="2400" b="0" dirty="0">
                <a:effectLst/>
                <a:ea typeface="Times New Roman" panose="02020603050405020304" pitchFamily="18" charset="0"/>
              </a:rPr>
              <a:t>Members who turn 20 while receiving BHT services, must commence fading of services in order to graduate </a:t>
            </a:r>
            <a:r>
              <a:rPr lang="en-US" sz="2400" u="sng" dirty="0">
                <a:effectLst/>
                <a:ea typeface="Times New Roman" panose="02020603050405020304" pitchFamily="18" charset="0"/>
              </a:rPr>
              <a:t>prior</a:t>
            </a:r>
            <a:r>
              <a:rPr lang="en-US" sz="2400" b="0" dirty="0">
                <a:effectLst/>
                <a:ea typeface="Times New Roman" panose="02020603050405020304" pitchFamily="18" charset="0"/>
              </a:rPr>
              <a:t> to their 21</a:t>
            </a:r>
            <a:r>
              <a:rPr lang="en-US" sz="2400" b="0" baseline="30000" dirty="0">
                <a:effectLst/>
                <a:ea typeface="Times New Roman" panose="02020603050405020304" pitchFamily="18" charset="0"/>
              </a:rPr>
              <a:t>st</a:t>
            </a:r>
            <a:r>
              <a:rPr lang="en-US" sz="2400" b="0" dirty="0">
                <a:effectLst/>
                <a:ea typeface="Times New Roman" panose="02020603050405020304" pitchFamily="18" charset="0"/>
              </a:rPr>
              <a:t> birthday. </a:t>
            </a:r>
          </a:p>
          <a:p>
            <a:pPr marL="112713" marR="0" indent="0" algn="just">
              <a:spcBef>
                <a:spcPts val="0"/>
              </a:spcBef>
              <a:spcAft>
                <a:spcPts val="0"/>
              </a:spcAft>
              <a:buNone/>
            </a:pPr>
            <a:endParaRPr lang="en-US" sz="2400" b="0" dirty="0">
              <a:effectLst/>
              <a:ea typeface="Times New Roman" panose="02020603050405020304" pitchFamily="18" charset="0"/>
            </a:endParaRPr>
          </a:p>
          <a:p>
            <a:pPr marL="0" indent="0">
              <a:buNone/>
            </a:pPr>
            <a:endParaRPr lang="en-US" b="0" dirty="0"/>
          </a:p>
        </p:txBody>
      </p:sp>
    </p:spTree>
    <p:extLst>
      <p:ext uri="{BB962C8B-B14F-4D97-AF65-F5344CB8AC3E}">
        <p14:creationId xmlns:p14="http://schemas.microsoft.com/office/powerpoint/2010/main" val="3781370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381000" y="358281"/>
            <a:ext cx="10515600" cy="772013"/>
          </a:xfrm>
        </p:spPr>
        <p:txBody>
          <a:bodyPr/>
          <a:lstStyle/>
          <a:p>
            <a:r>
              <a:rPr lang="en-US" sz="3600" dirty="0">
                <a:solidFill>
                  <a:schemeClr val="bg1"/>
                </a:solidFill>
              </a:rPr>
              <a:t>No-Shows, Cancellations &amp; Other Issues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8"/>
            <a:ext cx="10515600" cy="4486275"/>
          </a:xfrm>
        </p:spPr>
        <p:txBody>
          <a:bodyPr/>
          <a:lstStyle/>
          <a:p>
            <a:pPr marL="55563" lvl="1" indent="0">
              <a:buNone/>
            </a:pPr>
            <a:r>
              <a:rPr lang="en-US" dirty="0">
                <a:solidFill>
                  <a:schemeClr val="accent2"/>
                </a:solidFill>
              </a:rPr>
              <a:t>Please contact the Behavioral Health Call Center to request Behavioral Health Navigator assistance. </a:t>
            </a:r>
          </a:p>
          <a:p>
            <a:pPr marL="55563" lvl="1" indent="0">
              <a:buNone/>
            </a:pPr>
            <a:endParaRPr lang="en-US" dirty="0">
              <a:solidFill>
                <a:schemeClr val="accent2"/>
              </a:solidFill>
            </a:endParaRPr>
          </a:p>
          <a:p>
            <a:pPr marL="55563" lvl="1" indent="0">
              <a:buNone/>
            </a:pPr>
            <a:r>
              <a:rPr lang="en-US" dirty="0">
                <a:solidFill>
                  <a:schemeClr val="accent2"/>
                </a:solidFill>
              </a:rPr>
              <a:t>Behavioral Health Navigators support Providers &amp; Members by:</a:t>
            </a:r>
          </a:p>
          <a:p>
            <a:pPr marL="747713" lvl="2" indent="-234950"/>
            <a:r>
              <a:rPr lang="en-US" dirty="0"/>
              <a:t>Providing Member Education to support a positive provider and member relationship.</a:t>
            </a:r>
          </a:p>
          <a:p>
            <a:pPr marL="747713" lvl="2" indent="-234950"/>
            <a:r>
              <a:rPr lang="en-US" dirty="0"/>
              <a:t>Identify barriers to engaging in care and support member to problem solve</a:t>
            </a:r>
          </a:p>
          <a:p>
            <a:pPr marL="747713" lvl="2" indent="-234950"/>
            <a:r>
              <a:rPr lang="en-US" dirty="0"/>
              <a:t>Support health literacy</a:t>
            </a:r>
          </a:p>
          <a:p>
            <a:pPr marL="747713" lvl="2" indent="-234950"/>
            <a:r>
              <a:rPr lang="en-US" dirty="0"/>
              <a:t>Assist with transportation and other community resources</a:t>
            </a:r>
          </a:p>
          <a:p>
            <a:pPr marL="55563" lvl="1" indent="0">
              <a:buNone/>
            </a:pPr>
            <a:endParaRPr lang="en-US" b="0" dirty="0">
              <a:solidFill>
                <a:srgbClr val="0070C0"/>
              </a:solidFill>
            </a:endParaRPr>
          </a:p>
        </p:txBody>
      </p:sp>
    </p:spTree>
    <p:extLst>
      <p:ext uri="{BB962C8B-B14F-4D97-AF65-F5344CB8AC3E}">
        <p14:creationId xmlns:p14="http://schemas.microsoft.com/office/powerpoint/2010/main" val="1839150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8" name="Title 1">
            <a:extLst>
              <a:ext uri="{FF2B5EF4-FFF2-40B4-BE49-F238E27FC236}">
                <a16:creationId xmlns:a16="http://schemas.microsoft.com/office/drawing/2014/main" id="{30254F32-A933-BB45-BF36-E2C0E46ECD38}"/>
              </a:ext>
            </a:extLst>
          </p:cNvPr>
          <p:cNvSpPr txBox="1">
            <a:spLocks/>
          </p:cNvSpPr>
          <p:nvPr/>
        </p:nvSpPr>
        <p:spPr>
          <a:xfrm>
            <a:off x="383930" y="329252"/>
            <a:ext cx="114241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smtClean="0">
                <a:solidFill>
                  <a:srgbClr val="FFFFFF"/>
                </a:solidFill>
                <a:latin typeface="Calibri Light" panose="020F0302020204030204"/>
              </a:rPr>
              <a:t>Requests </a:t>
            </a:r>
            <a:r>
              <a:rPr lang="en-US" sz="3600" b="1" dirty="0">
                <a:solidFill>
                  <a:srgbClr val="FFFFFF"/>
                </a:solidFill>
                <a:latin typeface="Calibri Light" panose="020F0302020204030204"/>
              </a:rPr>
              <a:t>for 2:1 Staffing</a:t>
            </a:r>
          </a:p>
        </p:txBody>
      </p:sp>
      <p:sp>
        <p:nvSpPr>
          <p:cNvPr id="12" name="Content Placeholder 2">
            <a:extLst>
              <a:ext uri="{FF2B5EF4-FFF2-40B4-BE49-F238E27FC236}">
                <a16:creationId xmlns:a16="http://schemas.microsoft.com/office/drawing/2014/main" id="{B0D778C5-B644-424D-9CCB-4055903CC3F8}"/>
              </a:ext>
            </a:extLst>
          </p:cNvPr>
          <p:cNvSpPr txBox="1">
            <a:spLocks/>
          </p:cNvSpPr>
          <p:nvPr/>
        </p:nvSpPr>
        <p:spPr>
          <a:xfrm>
            <a:off x="383930" y="1394007"/>
            <a:ext cx="1099282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indent="0" algn="just">
              <a:spcBef>
                <a:spcPts val="0"/>
              </a:spcBef>
              <a:buFont typeface="Arial" panose="020B0604020202020204" pitchFamily="34" charset="0"/>
              <a:buNone/>
            </a:pPr>
            <a:r>
              <a:rPr lang="en-US" dirty="0" smtClean="0">
                <a:solidFill>
                  <a:schemeClr val="bg1"/>
                </a:solidFill>
                <a:latin typeface="Century Gothic" panose="020B0502020202020204" pitchFamily="34" charset="0"/>
                <a:ea typeface="Times New Roman" panose="02020603050405020304" pitchFamily="18" charset="0"/>
              </a:rPr>
              <a:t>Requests for two or more staffing may be covered when one or more non-</a:t>
            </a:r>
            <a:r>
              <a:rPr lang="en-US" dirty="0" err="1" smtClean="0">
                <a:solidFill>
                  <a:schemeClr val="bg1"/>
                </a:solidFill>
                <a:latin typeface="Century Gothic" panose="020B0502020202020204" pitchFamily="34" charset="0"/>
                <a:ea typeface="Times New Roman" panose="02020603050405020304" pitchFamily="18" charset="0"/>
              </a:rPr>
              <a:t>redirectable</a:t>
            </a:r>
            <a:r>
              <a:rPr lang="en-US" dirty="0" smtClean="0">
                <a:solidFill>
                  <a:schemeClr val="bg1"/>
                </a:solidFill>
                <a:latin typeface="Century Gothic" panose="020B0502020202020204" pitchFamily="34" charset="0"/>
                <a:ea typeface="Times New Roman" panose="02020603050405020304" pitchFamily="18" charset="0"/>
              </a:rPr>
              <a:t> destructive behaviors that pose significant risk of harm to the individual or others are present and an appropriate intervention has been chosen and planned. </a:t>
            </a:r>
          </a:p>
          <a:p>
            <a:pPr marL="57150" lvl="2" indent="0" algn="just">
              <a:spcBef>
                <a:spcPts val="0"/>
              </a:spcBef>
              <a:buFont typeface="Arial" panose="020B0604020202020204" pitchFamily="34" charset="0"/>
              <a:buNone/>
            </a:pPr>
            <a:endParaRPr lang="en-US" dirty="0" smtClean="0">
              <a:solidFill>
                <a:schemeClr val="bg1"/>
              </a:solidFill>
              <a:latin typeface="Century Gothic" panose="020B0502020202020204" pitchFamily="34" charset="0"/>
              <a:ea typeface="Times New Roman" panose="02020603050405020304" pitchFamily="18" charset="0"/>
            </a:endParaRPr>
          </a:p>
          <a:p>
            <a:pPr marL="57150" lvl="2" indent="0" algn="just">
              <a:spcBef>
                <a:spcPts val="0"/>
              </a:spcBef>
              <a:buFont typeface="Arial" panose="020B0604020202020204" pitchFamily="34" charset="0"/>
              <a:buNone/>
            </a:pPr>
            <a:r>
              <a:rPr lang="en-US" dirty="0" smtClean="0">
                <a:solidFill>
                  <a:schemeClr val="bg1"/>
                </a:solidFill>
                <a:latin typeface="Century Gothic" panose="020B0502020202020204" pitchFamily="34" charset="0"/>
                <a:ea typeface="Times New Roman" panose="02020603050405020304" pitchFamily="18" charset="0"/>
              </a:rPr>
              <a:t>The request must include the following: </a:t>
            </a:r>
          </a:p>
          <a:p>
            <a:pPr marL="971550" lvl="3" indent="-339725" algn="just">
              <a:spcBef>
                <a:spcPts val="0"/>
              </a:spcBef>
              <a:buFont typeface="+mj-lt"/>
              <a:buAutoNum type="arabicPeriod"/>
            </a:pPr>
            <a:r>
              <a:rPr lang="en-US" dirty="0" smtClean="0">
                <a:solidFill>
                  <a:schemeClr val="bg1"/>
                </a:solidFill>
                <a:latin typeface="Century Gothic" panose="020B0502020202020204" pitchFamily="34" charset="0"/>
                <a:ea typeface="Times New Roman" panose="02020603050405020304" pitchFamily="18" charset="0"/>
              </a:rPr>
              <a:t>Description of the behaviors that pose a significant risk of harm to the Member or others</a:t>
            </a:r>
          </a:p>
          <a:p>
            <a:pPr marL="631825" lvl="3" indent="0" algn="just">
              <a:spcBef>
                <a:spcPts val="0"/>
              </a:spcBef>
              <a:buNone/>
            </a:pPr>
            <a:endParaRPr lang="en-US" dirty="0" smtClean="0">
              <a:solidFill>
                <a:schemeClr val="bg1"/>
              </a:solidFill>
              <a:latin typeface="Century Gothic" panose="020B0502020202020204" pitchFamily="34" charset="0"/>
              <a:ea typeface="Times New Roman" panose="02020603050405020304" pitchFamily="18" charset="0"/>
            </a:endParaRPr>
          </a:p>
          <a:p>
            <a:pPr marL="631825" lvl="3" indent="0" algn="just">
              <a:spcBef>
                <a:spcPts val="0"/>
              </a:spcBef>
              <a:buNone/>
            </a:pPr>
            <a:r>
              <a:rPr lang="en-US" dirty="0" smtClean="0">
                <a:solidFill>
                  <a:schemeClr val="bg1"/>
                </a:solidFill>
                <a:latin typeface="Century Gothic" panose="020B0502020202020204" pitchFamily="34" charset="0"/>
                <a:ea typeface="Times New Roman" panose="02020603050405020304" pitchFamily="18" charset="0"/>
              </a:rPr>
              <a:t>2.	Description of how the plan is to expose the Member to social or environmental stimuli  associated with the destructive behavioral and </a:t>
            </a:r>
          </a:p>
          <a:p>
            <a:pPr marL="631825" lvl="3" indent="0" algn="just">
              <a:spcBef>
                <a:spcPts val="0"/>
              </a:spcBef>
              <a:buNone/>
            </a:pPr>
            <a:endParaRPr lang="en-US" dirty="0" smtClean="0">
              <a:solidFill>
                <a:schemeClr val="bg1"/>
              </a:solidFill>
              <a:latin typeface="Century Gothic" panose="020B0502020202020204" pitchFamily="34" charset="0"/>
              <a:ea typeface="Times New Roman" panose="02020603050405020304" pitchFamily="18" charset="0"/>
            </a:endParaRPr>
          </a:p>
          <a:p>
            <a:pPr marL="631825" lvl="3" indent="0" algn="just">
              <a:spcBef>
                <a:spcPts val="0"/>
              </a:spcBef>
              <a:buNone/>
            </a:pPr>
            <a:r>
              <a:rPr lang="en-US" dirty="0" smtClean="0">
                <a:solidFill>
                  <a:schemeClr val="bg1"/>
                </a:solidFill>
                <a:latin typeface="Century Gothic" panose="020B0502020202020204" pitchFamily="34" charset="0"/>
                <a:ea typeface="Times New Roman" panose="02020603050405020304" pitchFamily="18" charset="0"/>
              </a:rPr>
              <a:t>3.	 Description of how the assessment will be conducted in a setting conducive to the safety of the Member and other individuals who may be present and</a:t>
            </a:r>
          </a:p>
          <a:p>
            <a:pPr marL="631825" lvl="3" indent="0" algn="just">
              <a:spcBef>
                <a:spcPts val="0"/>
              </a:spcBef>
              <a:buNone/>
            </a:pPr>
            <a:endParaRPr lang="en-US" dirty="0" smtClean="0">
              <a:solidFill>
                <a:schemeClr val="bg1"/>
              </a:solidFill>
              <a:latin typeface="Century Gothic" panose="020B0502020202020204" pitchFamily="34" charset="0"/>
              <a:ea typeface="Times New Roman" panose="02020603050405020304" pitchFamily="18" charset="0"/>
            </a:endParaRPr>
          </a:p>
          <a:p>
            <a:pPr marL="631825" lvl="3" indent="0" algn="just">
              <a:spcBef>
                <a:spcPts val="0"/>
              </a:spcBef>
              <a:buNone/>
            </a:pPr>
            <a:r>
              <a:rPr lang="en-US" dirty="0" smtClean="0">
                <a:solidFill>
                  <a:schemeClr val="bg1"/>
                </a:solidFill>
                <a:latin typeface="Century Gothic" panose="020B0502020202020204" pitchFamily="34" charset="0"/>
                <a:ea typeface="Times New Roman" panose="02020603050405020304" pitchFamily="18" charset="0"/>
              </a:rPr>
              <a:t>4.	The total hours requested should be in proportion to the treatment goals and overall  hours requested per week. </a:t>
            </a:r>
          </a:p>
          <a:p>
            <a:pPr marL="0" indent="0">
              <a:buFont typeface="Arial" panose="020B0604020202020204" pitchFamily="34" charset="0"/>
              <a:buNone/>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1312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smtClean="0">
                <a:solidFill>
                  <a:schemeClr val="bg1"/>
                </a:solidFill>
              </a:rPr>
              <a:t>Contact Us - Behavioral Health Dept.</a:t>
            </a:r>
            <a:endParaRPr lang="en-US"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213946" y="1596904"/>
            <a:ext cx="10515600" cy="3971558"/>
          </a:xfrm>
        </p:spPr>
        <p:txBody>
          <a:bodyPr/>
          <a:lstStyle/>
          <a:p>
            <a:pPr marL="55563" lvl="1" indent="0">
              <a:buNone/>
            </a:pPr>
            <a:r>
              <a:rPr lang="en-US" dirty="0" smtClean="0"/>
              <a:t>Behavioral Heath Care </a:t>
            </a:r>
            <a:r>
              <a:rPr lang="en-US" dirty="0"/>
              <a:t>Coordination Center </a:t>
            </a:r>
            <a:endParaRPr lang="en-US" dirty="0" smtClean="0"/>
          </a:p>
          <a:p>
            <a:pPr marL="55563" lvl="1" indent="0">
              <a:buNone/>
            </a:pPr>
            <a:r>
              <a:rPr lang="en-US" dirty="0"/>
              <a:t>	</a:t>
            </a:r>
            <a:r>
              <a:rPr lang="en-US" dirty="0" smtClean="0"/>
              <a:t>Member </a:t>
            </a:r>
            <a:r>
              <a:rPr lang="en-US" dirty="0"/>
              <a:t>line </a:t>
            </a:r>
            <a:r>
              <a:rPr lang="en-US" dirty="0" smtClean="0"/>
              <a:t>1-877-814-1861</a:t>
            </a:r>
            <a:endParaRPr lang="en-US" dirty="0"/>
          </a:p>
          <a:p>
            <a:pPr marL="55563" lvl="1" indent="0">
              <a:buNone/>
            </a:pPr>
            <a:endParaRPr lang="en-US" sz="1400" dirty="0"/>
          </a:p>
          <a:p>
            <a:pPr marL="55563" lvl="1" indent="0">
              <a:buNone/>
            </a:pPr>
            <a:r>
              <a:rPr lang="en-US" dirty="0"/>
              <a:t>Behavioral Heath</a:t>
            </a:r>
            <a:r>
              <a:rPr lang="en-US" b="0" dirty="0" smtClean="0"/>
              <a:t> </a:t>
            </a:r>
            <a:r>
              <a:rPr lang="en-US" b="0" dirty="0"/>
              <a:t>Care Coordination </a:t>
            </a:r>
            <a:endParaRPr lang="en-US" dirty="0"/>
          </a:p>
          <a:p>
            <a:pPr marL="55563" lvl="1" indent="0">
              <a:buNone/>
            </a:pPr>
            <a:r>
              <a:rPr lang="en-US" b="0" dirty="0" smtClean="0"/>
              <a:t>	Provider Line (805</a:t>
            </a:r>
            <a:r>
              <a:rPr lang="en-US" b="0" dirty="0"/>
              <a:t>) 562-1699</a:t>
            </a:r>
          </a:p>
          <a:p>
            <a:pPr marL="290513" lvl="1" indent="-234950"/>
            <a:endParaRPr lang="en-US" sz="1000" dirty="0"/>
          </a:p>
          <a:p>
            <a:pPr marL="55563" lvl="1" indent="0">
              <a:buNone/>
            </a:pPr>
            <a:r>
              <a:rPr lang="en-US" dirty="0"/>
              <a:t>BH Department Fax </a:t>
            </a:r>
            <a:r>
              <a:rPr lang="en-US" dirty="0" smtClean="0"/>
              <a:t>Line</a:t>
            </a:r>
            <a:r>
              <a:rPr lang="en-US" sz="2000" dirty="0"/>
              <a:t> </a:t>
            </a:r>
            <a:r>
              <a:rPr lang="en-US" dirty="0" smtClean="0"/>
              <a:t>(805</a:t>
            </a:r>
            <a:r>
              <a:rPr lang="en-US" dirty="0"/>
              <a:t>) </a:t>
            </a:r>
            <a:r>
              <a:rPr lang="en-US" dirty="0" smtClean="0"/>
              <a:t>682-5117</a:t>
            </a:r>
          </a:p>
          <a:p>
            <a:pPr marL="55563" lvl="1" indent="0">
              <a:buNone/>
            </a:pPr>
            <a:endParaRPr lang="en-US" sz="900" dirty="0"/>
          </a:p>
          <a:p>
            <a:pPr marL="55563" lvl="1" indent="0">
              <a:buNone/>
            </a:pPr>
            <a:r>
              <a:rPr lang="en-US" dirty="0"/>
              <a:t>BH Secure Link                                          </a:t>
            </a:r>
            <a:r>
              <a:rPr lang="en-US" b="0" i="0" u="none" strike="noStrike" dirty="0">
                <a:solidFill>
                  <a:srgbClr val="7F85F5"/>
                </a:solidFill>
                <a:effectLst/>
                <a:latin typeface="-apple-system"/>
                <a:hlinkClick r:id="rId3" tooltip="https://gateway.cencalhealth.org/form/bh"/>
              </a:rPr>
              <a:t>https://</a:t>
            </a:r>
            <a:r>
              <a:rPr lang="en-US" b="0" i="0" u="none" strike="noStrike" dirty="0" smtClean="0">
                <a:solidFill>
                  <a:srgbClr val="7F85F5"/>
                </a:solidFill>
                <a:effectLst/>
                <a:latin typeface="-apple-system"/>
                <a:hlinkClick r:id="rId3" tooltip="https://gateway.cencalhealth.org/form/bh"/>
              </a:rPr>
              <a:t>gateway.cencalhealth.org/form/bh</a:t>
            </a:r>
            <a:endParaRPr lang="en-US" dirty="0"/>
          </a:p>
          <a:p>
            <a:pPr marL="55563" lvl="1" indent="0">
              <a:buNone/>
            </a:pPr>
            <a:endParaRPr lang="en-US" sz="1400" b="0" dirty="0"/>
          </a:p>
          <a:p>
            <a:pPr marL="55563" lvl="1" indent="0">
              <a:buNone/>
            </a:pPr>
            <a:r>
              <a:rPr lang="en-US" b="0" dirty="0"/>
              <a:t>CenCal </a:t>
            </a:r>
            <a:r>
              <a:rPr lang="en-US" b="0" dirty="0" smtClean="0"/>
              <a:t>Health Pediatric </a:t>
            </a:r>
            <a:r>
              <a:rPr lang="en-US" b="0" dirty="0"/>
              <a:t>Case Management </a:t>
            </a:r>
            <a:r>
              <a:rPr lang="en-US" b="0" dirty="0" smtClean="0"/>
              <a:t>(</a:t>
            </a:r>
            <a:r>
              <a:rPr lang="en-US" b="0" dirty="0"/>
              <a:t>805) 562-1082</a:t>
            </a:r>
          </a:p>
          <a:p>
            <a:pPr marL="290513" lvl="1" indent="-234950"/>
            <a:endParaRPr lang="en-US" sz="1200" dirty="0"/>
          </a:p>
        </p:txBody>
      </p:sp>
      <p:pic>
        <p:nvPicPr>
          <p:cNvPr id="5" name="Picture 4" descr="How Trusted Market Research Firms Helps To Improve Bottom Line? | Techno FAQ"/>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385" y="1341911"/>
            <a:ext cx="5308561" cy="3540153"/>
          </a:xfrm>
          <a:prstGeom prst="rect">
            <a:avLst/>
          </a:prstGeom>
        </p:spPr>
      </p:pic>
    </p:spTree>
    <p:extLst>
      <p:ext uri="{BB962C8B-B14F-4D97-AF65-F5344CB8AC3E}">
        <p14:creationId xmlns:p14="http://schemas.microsoft.com/office/powerpoint/2010/main" val="421981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Citations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690689"/>
            <a:ext cx="10515600" cy="3291620"/>
          </a:xfrm>
        </p:spPr>
        <p:txBody>
          <a:bodyPr/>
          <a:lstStyle/>
          <a:p>
            <a:pPr marL="55563" lvl="1" indent="0">
              <a:buNone/>
            </a:pPr>
            <a:r>
              <a:rPr lang="en-US" dirty="0"/>
              <a:t>BACB Guidelines, “Health Plan Coverage of Applied Behavior Analysis Treatment for Autism Spectrum Disorder”: </a:t>
            </a:r>
            <a:endParaRPr lang="en-US" dirty="0" smtClean="0"/>
          </a:p>
          <a:p>
            <a:pPr marL="55563" lvl="1" indent="0">
              <a:buNone/>
            </a:pPr>
            <a:endParaRPr lang="en-US" dirty="0"/>
          </a:p>
          <a:p>
            <a:pPr marL="290513" lvl="1" indent="-234950"/>
            <a:r>
              <a:rPr lang="en-US" dirty="0">
                <a:hlinkClick r:id="rId3"/>
              </a:rPr>
              <a:t>https://</a:t>
            </a:r>
            <a:r>
              <a:rPr lang="en-US" dirty="0" smtClean="0">
                <a:hlinkClick r:id="rId3"/>
              </a:rPr>
              <a:t>asbg.org/wp-content/uploads/2014/01/ABA_Guidelines_for_ASD.pdf</a:t>
            </a:r>
            <a:r>
              <a:rPr lang="en-US" dirty="0" smtClean="0"/>
              <a:t> </a:t>
            </a:r>
            <a:endParaRPr lang="en-US" b="0" dirty="0"/>
          </a:p>
        </p:txBody>
      </p:sp>
    </p:spTree>
    <p:extLst>
      <p:ext uri="{BB962C8B-B14F-4D97-AF65-F5344CB8AC3E}">
        <p14:creationId xmlns:p14="http://schemas.microsoft.com/office/powerpoint/2010/main" val="1820718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be, a billing software, but not on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304" y="2699657"/>
            <a:ext cx="6406696" cy="3796937"/>
          </a:xfrm>
          <a:prstGeom prst="rect">
            <a:avLst/>
          </a:prstGeom>
        </p:spPr>
      </p:pic>
      <p:sp>
        <p:nvSpPr>
          <p:cNvPr id="2" name="Rectangle 1">
            <a:extLst>
              <a:ext uri="{FF2B5EF4-FFF2-40B4-BE49-F238E27FC236}">
                <a16:creationId xmlns:a16="http://schemas.microsoft.com/office/drawing/2014/main" id="{C45D92B7-A15A-564B-92E8-EEA69C17B3B3}"/>
              </a:ext>
            </a:extLst>
          </p:cNvPr>
          <p:cNvSpPr/>
          <p:nvPr/>
        </p:nvSpPr>
        <p:spPr>
          <a:xfrm>
            <a:off x="0" y="0"/>
            <a:ext cx="59362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8A4AA87-6240-4A40-B998-7531051EA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 y="5664200"/>
            <a:ext cx="3327400" cy="1193800"/>
          </a:xfrm>
          <a:prstGeom prst="rect">
            <a:avLst/>
          </a:prstGeom>
        </p:spPr>
      </p:pic>
      <p:sp>
        <p:nvSpPr>
          <p:cNvPr id="9" name="TextBox 8"/>
          <p:cNvSpPr txBox="1"/>
          <p:nvPr/>
        </p:nvSpPr>
        <p:spPr>
          <a:xfrm>
            <a:off x="144931" y="1233516"/>
            <a:ext cx="5495442"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Modifiers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Claims Timelines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Claims Corrections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Common Denials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Provider Portal Denial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7FDE63AC-822F-2F46-B51A-A26B0192553B}"/>
              </a:ext>
            </a:extLst>
          </p:cNvPr>
          <p:cNvSpPr/>
          <p:nvPr/>
        </p:nvSpPr>
        <p:spPr>
          <a:xfrm>
            <a:off x="5936230" y="0"/>
            <a:ext cx="6255770" cy="26996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254534-29AA-4347-805D-90564AFFB9F9}"/>
              </a:ext>
            </a:extLst>
          </p:cNvPr>
          <p:cNvSpPr txBox="1"/>
          <p:nvPr/>
        </p:nvSpPr>
        <p:spPr>
          <a:xfrm>
            <a:off x="5875270" y="879573"/>
            <a:ext cx="6296917" cy="15234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Claims &amp; Billing Overview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Lucy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Claims Provider Data Configuration Analyst</a:t>
            </a:r>
          </a:p>
        </p:txBody>
      </p:sp>
      <p:sp>
        <p:nvSpPr>
          <p:cNvPr id="11" name="Rectangle 10">
            <a:extLst>
              <a:ext uri="{FF2B5EF4-FFF2-40B4-BE49-F238E27FC236}">
                <a16:creationId xmlns:a16="http://schemas.microsoft.com/office/drawing/2014/main" id="{7FDE63AC-822F-2F46-B51A-A26B0192553B}"/>
              </a:ext>
            </a:extLst>
          </p:cNvPr>
          <p:cNvSpPr/>
          <p:nvPr/>
        </p:nvSpPr>
        <p:spPr>
          <a:xfrm>
            <a:off x="5936230" y="0"/>
            <a:ext cx="6255770" cy="287215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4254534-29AA-4347-805D-90564AFFB9F9}"/>
              </a:ext>
            </a:extLst>
          </p:cNvPr>
          <p:cNvSpPr txBox="1"/>
          <p:nvPr/>
        </p:nvSpPr>
        <p:spPr>
          <a:xfrm>
            <a:off x="6232087" y="671803"/>
            <a:ext cx="5785305" cy="2616101"/>
          </a:xfrm>
          <a:prstGeom prst="rect">
            <a:avLst/>
          </a:prstGeom>
          <a:noFill/>
        </p:spPr>
        <p:txBody>
          <a:bodyPr wrap="square" rtlCol="0">
            <a:spAutoFit/>
          </a:bodyPr>
          <a:lstStyle/>
          <a:p>
            <a:r>
              <a:rPr lang="en-US" altLang="en-US" sz="4000" b="1" dirty="0">
                <a:solidFill>
                  <a:srgbClr val="FFFFFF"/>
                </a:solidFill>
                <a:latin typeface="Century Gothic" panose="020B0502020202020204" pitchFamily="34" charset="0"/>
              </a:rPr>
              <a:t>Lucy </a:t>
            </a:r>
            <a:endParaRPr lang="en-US" altLang="en-US" sz="4000" b="1" dirty="0" smtClean="0">
              <a:solidFill>
                <a:srgbClr val="FFFFFF"/>
              </a:solidFill>
              <a:latin typeface="Century Gothic" panose="020B0502020202020204" pitchFamily="34" charset="0"/>
            </a:endParaRPr>
          </a:p>
          <a:p>
            <a:r>
              <a:rPr lang="en-US" altLang="en-US" sz="2800" b="1" dirty="0" smtClean="0">
                <a:solidFill>
                  <a:srgbClr val="FFFFFF"/>
                </a:solidFill>
                <a:latin typeface="Century Gothic" panose="020B0502020202020204" pitchFamily="34" charset="0"/>
              </a:rPr>
              <a:t>Claims </a:t>
            </a:r>
            <a:r>
              <a:rPr lang="en-US" altLang="en-US" sz="2800" b="1" dirty="0">
                <a:solidFill>
                  <a:srgbClr val="FFFFFF"/>
                </a:solidFill>
                <a:latin typeface="Century Gothic" panose="020B0502020202020204" pitchFamily="34" charset="0"/>
              </a:rPr>
              <a:t>Provider Data Configuration Analyst</a:t>
            </a:r>
          </a:p>
          <a:p>
            <a:endParaRPr lang="en-US" altLang="en-US" sz="2800" b="1" dirty="0">
              <a:solidFill>
                <a:srgbClr val="FFFFFF"/>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2332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D92B7-A15A-564B-92E8-EEA69C17B3B3}"/>
              </a:ext>
            </a:extLst>
          </p:cNvPr>
          <p:cNvSpPr/>
          <p:nvPr/>
        </p:nvSpPr>
        <p:spPr>
          <a:xfrm>
            <a:off x="0" y="0"/>
            <a:ext cx="59362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478EB6-BF1B-9443-99F1-5C42593EF528}"/>
              </a:ext>
            </a:extLst>
          </p:cNvPr>
          <p:cNvSpPr txBox="1"/>
          <p:nvPr/>
        </p:nvSpPr>
        <p:spPr>
          <a:xfrm>
            <a:off x="6790706" y="4099737"/>
            <a:ext cx="31406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SLIDE HEADLINE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Second level of text</a:t>
            </a:r>
          </a:p>
        </p:txBody>
      </p:sp>
      <p:pic>
        <p:nvPicPr>
          <p:cNvPr id="8" name="Picture 7">
            <a:extLst>
              <a:ext uri="{FF2B5EF4-FFF2-40B4-BE49-F238E27FC236}">
                <a16:creationId xmlns:a16="http://schemas.microsoft.com/office/drawing/2014/main" id="{58A4AA87-6240-4A40-B998-7531051EA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 y="5664200"/>
            <a:ext cx="3327400" cy="1193800"/>
          </a:xfrm>
          <a:prstGeom prst="rect">
            <a:avLst/>
          </a:prstGeom>
        </p:spPr>
      </p:pic>
      <p:sp>
        <p:nvSpPr>
          <p:cNvPr id="9" name="TextBox 8"/>
          <p:cNvSpPr txBox="1"/>
          <p:nvPr/>
        </p:nvSpPr>
        <p:spPr>
          <a:xfrm>
            <a:off x="412804" y="943378"/>
            <a:ext cx="5330315" cy="3777444"/>
          </a:xfrm>
          <a:prstGeom prst="rect">
            <a:avLst/>
          </a:prstGeom>
          <a:noFill/>
        </p:spPr>
        <p:txBody>
          <a:bodyPr wrap="square" rtlCol="0">
            <a:spAutoFit/>
          </a:bodyPr>
          <a:lstStyle/>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C000"/>
                </a:solidFill>
                <a:latin typeface="Calibri" panose="020F0502020204030204" pitchFamily="34" charset="0"/>
              </a:rPr>
              <a:t>Review the Behavioral Health (ABA) Treatment Benefit &amp; </a:t>
            </a:r>
            <a:r>
              <a:rPr lang="en-US" altLang="en-US" sz="2400" dirty="0" smtClean="0">
                <a:solidFill>
                  <a:srgbClr val="FFC000"/>
                </a:solidFill>
                <a:latin typeface="Calibri" panose="020F0502020204030204" pitchFamily="34" charset="0"/>
              </a:rPr>
              <a:t>Referrals</a:t>
            </a:r>
          </a:p>
          <a:p>
            <a:pPr marL="342900" indent="-342900" fontAlgn="base">
              <a:lnSpc>
                <a:spcPct val="90000"/>
              </a:lnSpc>
              <a:spcBef>
                <a:spcPts val="1000"/>
              </a:spcBef>
              <a:spcAft>
                <a:spcPct val="0"/>
              </a:spcAft>
              <a:buFont typeface="Arial" panose="020B0604020202020204" pitchFamily="34" charset="0"/>
              <a:buChar char="•"/>
              <a:defRPr/>
            </a:pPr>
            <a:endParaRPr lang="en-US" altLang="en-US" sz="600" dirty="0">
              <a:solidFill>
                <a:srgbClr val="FF0000"/>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FFFF"/>
                </a:solidFill>
                <a:latin typeface="Calibri" panose="020F0502020204030204" pitchFamily="34" charset="0"/>
              </a:rPr>
              <a:t>FBA &amp; Progress Reports, &amp; </a:t>
            </a:r>
            <a:r>
              <a:rPr lang="en-US" altLang="en-US" sz="2400" dirty="0" smtClean="0">
                <a:solidFill>
                  <a:srgbClr val="FFFFFF"/>
                </a:solidFill>
                <a:latin typeface="Calibri" panose="020F0502020204030204" pitchFamily="34" charset="0"/>
              </a:rPr>
              <a:t>Authorizations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smtClean="0">
                <a:solidFill>
                  <a:srgbClr val="FFFFFF"/>
                </a:solidFill>
                <a:latin typeface="Calibri" panose="020F0502020204030204" pitchFamily="34" charset="0"/>
              </a:rPr>
              <a:t>Provider Responsibilities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smtClean="0">
                <a:solidFill>
                  <a:srgbClr val="FFFFFF"/>
                </a:solidFill>
                <a:latin typeface="Calibri" panose="020F0502020204030204" pitchFamily="34" charset="0"/>
              </a:rPr>
              <a:t>Claims </a:t>
            </a:r>
            <a:r>
              <a:rPr lang="en-US" altLang="en-US" sz="2400" dirty="0">
                <a:solidFill>
                  <a:srgbClr val="FFFFFF"/>
                </a:solidFill>
                <a:latin typeface="Calibri" panose="020F0502020204030204" pitchFamily="34" charset="0"/>
              </a:rPr>
              <a:t>&amp; </a:t>
            </a:r>
            <a:r>
              <a:rPr lang="en-US" altLang="en-US" sz="2400" dirty="0" smtClean="0">
                <a:solidFill>
                  <a:srgbClr val="FFFFFF"/>
                </a:solidFill>
                <a:latin typeface="Calibri" panose="020F0502020204030204" pitchFamily="34" charset="0"/>
              </a:rPr>
              <a:t>Billing</a:t>
            </a:r>
          </a:p>
          <a:p>
            <a:pPr fontAlgn="base">
              <a:lnSpc>
                <a:spcPct val="90000"/>
              </a:lnSpc>
              <a:spcBef>
                <a:spcPts val="1000"/>
              </a:spcBef>
              <a:spcAft>
                <a:spcPct val="0"/>
              </a:spcAft>
              <a:defRPr/>
            </a:pPr>
            <a:endParaRPr lang="en-US" altLang="en-US" sz="600" dirty="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FFFF"/>
                </a:solidFill>
                <a:latin typeface="Calibri" panose="020F0502020204030204" pitchFamily="34" charset="0"/>
              </a:rPr>
              <a:t>Language Interpreter </a:t>
            </a:r>
            <a:r>
              <a:rPr lang="en-US" altLang="en-US" sz="2400" dirty="0" smtClean="0">
                <a:solidFill>
                  <a:srgbClr val="FFFFFF"/>
                </a:solidFill>
                <a:latin typeface="Calibri" panose="020F0502020204030204" pitchFamily="34" charset="0"/>
              </a:rPr>
              <a:t>Services</a:t>
            </a:r>
            <a:endParaRPr lang="en-US" altLang="en-US" sz="2400"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id="{7FDE63AC-822F-2F46-B51A-A26B0192553B}"/>
              </a:ext>
            </a:extLst>
          </p:cNvPr>
          <p:cNvSpPr/>
          <p:nvPr/>
        </p:nvSpPr>
        <p:spPr>
          <a:xfrm>
            <a:off x="5936230" y="0"/>
            <a:ext cx="6255770" cy="3429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254534-29AA-4347-805D-90564AFFB9F9}"/>
              </a:ext>
            </a:extLst>
          </p:cNvPr>
          <p:cNvSpPr txBox="1"/>
          <p:nvPr/>
        </p:nvSpPr>
        <p:spPr>
          <a:xfrm>
            <a:off x="6242341" y="1024608"/>
            <a:ext cx="5793574" cy="2000548"/>
          </a:xfrm>
          <a:prstGeom prst="rect">
            <a:avLst/>
          </a:prstGeom>
          <a:noFill/>
        </p:spPr>
        <p:txBody>
          <a:bodyPr wrap="none" rtlCol="0">
            <a:spAutoFit/>
          </a:bodyPr>
          <a:lstStyle/>
          <a:p>
            <a:r>
              <a:rPr lang="en-US" altLang="en-US" sz="2800" b="1" dirty="0" smtClean="0">
                <a:solidFill>
                  <a:schemeClr val="bg1"/>
                </a:solidFill>
                <a:latin typeface="Century Gothic" panose="020B0502020202020204" pitchFamily="34" charset="0"/>
              </a:rPr>
              <a:t>Andy</a:t>
            </a:r>
          </a:p>
          <a:p>
            <a:r>
              <a:rPr lang="en-US" altLang="en-US" sz="2800" b="1" dirty="0" smtClean="0">
                <a:solidFill>
                  <a:schemeClr val="bg1"/>
                </a:solidFill>
                <a:latin typeface="Century Gothic" panose="020B0502020202020204" pitchFamily="34" charset="0"/>
              </a:rPr>
              <a:t>Behavioral </a:t>
            </a:r>
            <a:r>
              <a:rPr lang="en-US" altLang="en-US" sz="2800" b="1" dirty="0">
                <a:solidFill>
                  <a:schemeClr val="bg1"/>
                </a:solidFill>
                <a:latin typeface="Century Gothic" panose="020B0502020202020204" pitchFamily="34" charset="0"/>
              </a:rPr>
              <a:t>Health Care Manage</a:t>
            </a:r>
          </a:p>
          <a:p>
            <a:endParaRPr lang="en-US" altLang="en-US" sz="2800" b="1" dirty="0">
              <a:solidFill>
                <a:srgbClr val="FF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4" name="Picture 3" descr="Article: How to make your employee referral programs work — People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315" y="3429000"/>
            <a:ext cx="5943600" cy="3343275"/>
          </a:xfrm>
          <a:prstGeom prst="rect">
            <a:avLst/>
          </a:prstGeom>
        </p:spPr>
      </p:pic>
    </p:spTree>
    <p:extLst>
      <p:ext uri="{BB962C8B-B14F-4D97-AF65-F5344CB8AC3E}">
        <p14:creationId xmlns:p14="http://schemas.microsoft.com/office/powerpoint/2010/main" val="2572750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254534-29AA-4347-805D-90564AFFB9F9}"/>
              </a:ext>
            </a:extLst>
          </p:cNvPr>
          <p:cNvSpPr txBox="1"/>
          <p:nvPr/>
        </p:nvSpPr>
        <p:spPr>
          <a:xfrm>
            <a:off x="711200" y="1522891"/>
            <a:ext cx="10782299" cy="37240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pt-BR"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Effective for Dates of Service on or after 08/15/2022 HCPCS Codes </a:t>
            </a:r>
            <a:r>
              <a:rPr kumimoji="0" lang="pt-BR" sz="2000" b="1" i="0"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H0031</a:t>
            </a:r>
            <a:r>
              <a:rPr kumimoji="0" lang="pt-BR"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and </a:t>
            </a:r>
            <a:r>
              <a:rPr kumimoji="0" lang="pt-BR" sz="2000" b="1" i="0"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H0032 </a:t>
            </a:r>
            <a:r>
              <a:rPr kumimoji="0" lang="pt-BR"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have been changed to </a:t>
            </a:r>
            <a:r>
              <a:rPr kumimoji="0" lang="pt-BR" sz="2000" b="1" i="0"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15-minute </a:t>
            </a:r>
            <a:r>
              <a:rPr kumimoji="0" lang="pt-BR"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incremental billing.</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pt-BR" sz="1600" b="0" i="0" u="none" strike="noStrike" kern="1200" cap="none" spc="0" normalizeH="0" baseline="0" noProof="0" dirty="0">
                <a:ln>
                  <a:noFill/>
                </a:ln>
                <a:solidFill>
                  <a:srgbClr val="FFFFFF"/>
                </a:solidFill>
                <a:effectLst/>
                <a:uLnTx/>
                <a:uFillTx/>
                <a:latin typeface="Calibri" panose="020F0502020204030204"/>
                <a:ea typeface="+mn-ea"/>
                <a:cs typeface="+mn-cs"/>
              </a:rPr>
              <a:t>For Example: quantity of 1 = 15 minutes, quantity of 2 units = 30 minutes, quantity  units = 45 minutes etc.  </a:t>
            </a:r>
            <a:endParaRPr kumimoji="0" lang="pt-BR"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pt-BR" sz="2000" b="1" i="0" u="none" strike="noStrike" kern="1200" cap="none" spc="0" normalizeH="0" baseline="0" noProof="0" dirty="0">
                <a:ln>
                  <a:noFill/>
                </a:ln>
                <a:solidFill>
                  <a:srgbClr val="FFFFFF"/>
                </a:solidFill>
                <a:effectLst/>
                <a:uLnTx/>
                <a:uFillTx/>
                <a:latin typeface="Calibri" panose="020F0502020204030204"/>
                <a:ea typeface="+mn-ea"/>
                <a:cs typeface="+mn-cs"/>
              </a:rPr>
              <a:t>For Dates of Service prior to 08/15/2021 please continue to bill H0031 and H0032 per hour session. </a:t>
            </a:r>
            <a:endParaRPr kumimoji="0" lang="pt-BR"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Continue use of HCPCS codes as they currently are: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H2014-15 minutes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H2019-15 minutes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S5111-per session </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T1014 - 1 minute</a:t>
            </a:r>
          </a:p>
        </p:txBody>
      </p:sp>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12" name="TextBox 11">
            <a:extLst>
              <a:ext uri="{FF2B5EF4-FFF2-40B4-BE49-F238E27FC236}">
                <a16:creationId xmlns:a16="http://schemas.microsoft.com/office/drawing/2014/main" id="{5BCBD074-E1C6-EE42-A189-557C86F2173F}"/>
              </a:ext>
            </a:extLst>
          </p:cNvPr>
          <p:cNvSpPr txBox="1"/>
          <p:nvPr/>
        </p:nvSpPr>
        <p:spPr>
          <a:xfrm>
            <a:off x="550468" y="312334"/>
            <a:ext cx="10841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Codes</a:t>
            </a:r>
          </a:p>
        </p:txBody>
      </p:sp>
    </p:spTree>
    <p:extLst>
      <p:ext uri="{BB962C8B-B14F-4D97-AF65-F5344CB8AC3E}">
        <p14:creationId xmlns:p14="http://schemas.microsoft.com/office/powerpoint/2010/main" val="1509127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12" name="TextBox 11">
            <a:extLst>
              <a:ext uri="{FF2B5EF4-FFF2-40B4-BE49-F238E27FC236}">
                <a16:creationId xmlns:a16="http://schemas.microsoft.com/office/drawing/2014/main" id="{5BCBD074-E1C6-EE42-A189-557C86F2173F}"/>
              </a:ext>
            </a:extLst>
          </p:cNvPr>
          <p:cNvSpPr txBox="1"/>
          <p:nvPr/>
        </p:nvSpPr>
        <p:spPr>
          <a:xfrm>
            <a:off x="550468" y="312334"/>
            <a:ext cx="10841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Modifiers</a:t>
            </a:r>
          </a:p>
        </p:txBody>
      </p:sp>
      <p:sp>
        <p:nvSpPr>
          <p:cNvPr id="8" name="Content Placeholder 2">
            <a:extLst>
              <a:ext uri="{FF2B5EF4-FFF2-40B4-BE49-F238E27FC236}">
                <a16:creationId xmlns:a16="http://schemas.microsoft.com/office/drawing/2014/main" id="{879E46EF-E4B3-3F4D-90DE-DFDE2659381B}"/>
              </a:ext>
            </a:extLst>
          </p:cNvPr>
          <p:cNvSpPr txBox="1">
            <a:spLocks/>
          </p:cNvSpPr>
          <p:nvPr/>
        </p:nvSpPr>
        <p:spPr>
          <a:xfrm>
            <a:off x="756720" y="1354872"/>
            <a:ext cx="10515600" cy="4366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Continue to use all Modifiers as you currently are</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HO for QASP Professional/</a:t>
            </a:r>
            <a:r>
              <a:rPr kumimoji="0" lang="en-US"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BCaBA</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HM for QASP Paraprofessional/RBT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Tips: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When billing services for BCBA (QASP, QAS Provider, QAS Level 3) a modifier is </a:t>
            </a:r>
            <a:r>
              <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not</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required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When billing services for ABCBA/</a:t>
            </a:r>
            <a:r>
              <a:rPr kumimoji="0" lang="en-US"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BCaBA</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(QASPRO, QAS Professional, QAS Level 2) use modifier HO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When billing services for RBT (QASPARA, QAS Paraprofessional, QAS Level 1) use modifier HM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54382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sz="4400" dirty="0">
                <a:solidFill>
                  <a:schemeClr val="bg1"/>
                </a:solidFill>
              </a:rPr>
              <a:t>Claim Timelines</a:t>
            </a:r>
            <a:endParaRPr lang="en-US"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756720" y="1588791"/>
            <a:ext cx="10515600" cy="4366080"/>
          </a:xfrm>
        </p:spPr>
        <p:txBody>
          <a:bodyPr/>
          <a:lstStyle/>
          <a:p>
            <a:pPr marL="0" indent="0">
              <a:spcAft>
                <a:spcPts val="1200"/>
              </a:spcAft>
              <a:buNone/>
            </a:pPr>
            <a:r>
              <a:rPr lang="en-US" sz="2000" dirty="0">
                <a:solidFill>
                  <a:schemeClr val="tx1"/>
                </a:solidFill>
                <a:latin typeface="Century Gothic" panose="020B0502020202020204" pitchFamily="34" charset="0"/>
              </a:rPr>
              <a:t>Original (or initial) claim must be received by CenCal Health within six months following the month in which services were rendered or the following payment reductions may apply:</a:t>
            </a:r>
          </a:p>
          <a:p>
            <a:pPr marL="800100" lvl="1" indent="-342900">
              <a:spcAft>
                <a:spcPts val="1200"/>
              </a:spcAft>
              <a:buFont typeface="Arial" panose="020B0604020202020204" pitchFamily="34" charset="0"/>
              <a:buChar char="•"/>
            </a:pPr>
            <a:r>
              <a:rPr lang="en-US" sz="2000" dirty="0">
                <a:latin typeface="Century Gothic" panose="020B0502020202020204" pitchFamily="34" charset="0"/>
              </a:rPr>
              <a:t>Claims received during the 7</a:t>
            </a:r>
            <a:r>
              <a:rPr lang="en-US" sz="2000" baseline="30000" dirty="0">
                <a:latin typeface="Century Gothic" panose="020B0502020202020204" pitchFamily="34" charset="0"/>
              </a:rPr>
              <a:t>th</a:t>
            </a:r>
            <a:r>
              <a:rPr lang="en-US" sz="2000" dirty="0">
                <a:latin typeface="Century Gothic" panose="020B0502020202020204" pitchFamily="34" charset="0"/>
              </a:rPr>
              <a:t>,8</a:t>
            </a:r>
            <a:r>
              <a:rPr lang="en-US" sz="2000" baseline="30000" dirty="0">
                <a:latin typeface="Century Gothic" panose="020B0502020202020204" pitchFamily="34" charset="0"/>
              </a:rPr>
              <a:t>th</a:t>
            </a:r>
            <a:r>
              <a:rPr lang="en-US" sz="2000" dirty="0">
                <a:latin typeface="Century Gothic" panose="020B0502020202020204" pitchFamily="34" charset="0"/>
              </a:rPr>
              <a:t> or 9</a:t>
            </a:r>
            <a:r>
              <a:rPr lang="en-US" sz="2000" baseline="30000" dirty="0">
                <a:latin typeface="Century Gothic" panose="020B0502020202020204" pitchFamily="34" charset="0"/>
              </a:rPr>
              <a:t>th</a:t>
            </a:r>
            <a:r>
              <a:rPr lang="en-US" sz="2000" dirty="0">
                <a:latin typeface="Century Gothic" panose="020B0502020202020204" pitchFamily="34" charset="0"/>
              </a:rPr>
              <a:t> month after the month of service will have final payment reduced by 25%</a:t>
            </a:r>
          </a:p>
          <a:p>
            <a:pPr marL="742950" lvl="1" indent="-285750">
              <a:buFont typeface="Arial" panose="020B0604020202020204" pitchFamily="34" charset="0"/>
              <a:buChar char="•"/>
            </a:pPr>
            <a:r>
              <a:rPr lang="en-US" sz="2000" dirty="0">
                <a:latin typeface="Century Gothic" panose="020B0502020202020204" pitchFamily="34" charset="0"/>
              </a:rPr>
              <a:t>Claims received during the 10</a:t>
            </a:r>
            <a:r>
              <a:rPr lang="en-US" sz="2000" baseline="30000" dirty="0">
                <a:latin typeface="Century Gothic" panose="020B0502020202020204" pitchFamily="34" charset="0"/>
              </a:rPr>
              <a:t>th</a:t>
            </a:r>
            <a:r>
              <a:rPr lang="en-US" sz="2000" dirty="0">
                <a:latin typeface="Century Gothic" panose="020B0502020202020204" pitchFamily="34" charset="0"/>
              </a:rPr>
              <a:t>,11</a:t>
            </a:r>
            <a:r>
              <a:rPr lang="en-US" sz="2000" baseline="30000" dirty="0">
                <a:latin typeface="Century Gothic" panose="020B0502020202020204" pitchFamily="34" charset="0"/>
              </a:rPr>
              <a:t>th</a:t>
            </a:r>
            <a:r>
              <a:rPr lang="en-US" sz="2000" dirty="0">
                <a:latin typeface="Century Gothic" panose="020B0502020202020204" pitchFamily="34" charset="0"/>
              </a:rPr>
              <a:t> or 12</a:t>
            </a:r>
            <a:r>
              <a:rPr lang="en-US" sz="2000" baseline="30000" dirty="0">
                <a:latin typeface="Century Gothic" panose="020B0502020202020204" pitchFamily="34" charset="0"/>
              </a:rPr>
              <a:t>th</a:t>
            </a:r>
            <a:r>
              <a:rPr lang="en-US" sz="2000" dirty="0">
                <a:latin typeface="Century Gothic" panose="020B0502020202020204" pitchFamily="34" charset="0"/>
              </a:rPr>
              <a:t> month of service will have final payment reduced by 50% </a:t>
            </a:r>
          </a:p>
          <a:p>
            <a:pPr marL="457200" lvl="1" indent="0">
              <a:lnSpc>
                <a:spcPct val="100000"/>
              </a:lnSpc>
              <a:buNone/>
            </a:pPr>
            <a:endParaRPr lang="en-US" sz="2000" dirty="0">
              <a:latin typeface="Century Gothic" panose="020B0502020202020204" pitchFamily="34" charset="0"/>
            </a:endParaRPr>
          </a:p>
          <a:p>
            <a:pPr marL="742950" lvl="1" indent="-285750">
              <a:buFont typeface="Arial" panose="020B0604020202020204" pitchFamily="34" charset="0"/>
              <a:buChar char="•"/>
            </a:pPr>
            <a:r>
              <a:rPr lang="en-US" sz="2000" dirty="0">
                <a:latin typeface="Century Gothic" panose="020B0502020202020204" pitchFamily="34" charset="0"/>
              </a:rPr>
              <a:t>Claims received after the 12</a:t>
            </a:r>
            <a:r>
              <a:rPr lang="en-US" sz="2000" baseline="30000" dirty="0">
                <a:latin typeface="Century Gothic" panose="020B0502020202020204" pitchFamily="34" charset="0"/>
              </a:rPr>
              <a:t>th</a:t>
            </a:r>
            <a:r>
              <a:rPr lang="en-US" sz="2000" dirty="0">
                <a:latin typeface="Century Gothic" panose="020B0502020202020204" pitchFamily="34" charset="0"/>
              </a:rPr>
              <a:t> month following the month of service will be denied</a:t>
            </a:r>
          </a:p>
          <a:p>
            <a:pPr marL="0" indent="0">
              <a:buNone/>
            </a:pPr>
            <a:r>
              <a:rPr lang="en-US" sz="2000" dirty="0">
                <a:solidFill>
                  <a:schemeClr val="tx1"/>
                </a:solidFill>
                <a:latin typeface="Century Gothic" panose="020B0502020202020204" pitchFamily="34" charset="0"/>
              </a:rPr>
              <a:t>There are exceptions to these billing limits. These can be found in the State of California’s Medi-Cal Manual  </a:t>
            </a:r>
            <a:r>
              <a:rPr lang="en-US" sz="1400" b="0" i="0" u="none" strike="noStrike" dirty="0">
                <a:solidFill>
                  <a:srgbClr val="0000CC"/>
                </a:solidFill>
                <a:effectLst/>
                <a:latin typeface="arial" panose="020B0604020202020204" pitchFamily="34" charset="0"/>
                <a:hlinkClick r:id="rId3"/>
              </a:rPr>
              <a:t>CMS-1500 Submission and Timeliness Instructions (</a:t>
            </a:r>
            <a:r>
              <a:rPr lang="en-US" sz="1400" b="0" i="0" u="none" strike="noStrike" dirty="0" err="1">
                <a:solidFill>
                  <a:srgbClr val="0000CC"/>
                </a:solidFill>
                <a:effectLst/>
                <a:latin typeface="arial" panose="020B0604020202020204" pitchFamily="34" charset="0"/>
                <a:hlinkClick r:id="rId3"/>
              </a:rPr>
              <a:t>cms</a:t>
            </a:r>
            <a:r>
              <a:rPr lang="en-US" sz="1400" b="0" i="0" u="none" strike="noStrike" dirty="0">
                <a:solidFill>
                  <a:srgbClr val="0000CC"/>
                </a:solidFill>
                <a:effectLst/>
                <a:latin typeface="arial" panose="020B0604020202020204" pitchFamily="34" charset="0"/>
                <a:hlinkClick r:id="rId3"/>
              </a:rPr>
              <a:t> sub)</a:t>
            </a:r>
            <a:endParaRPr lang="en-US" sz="1400" b="0" i="0" u="none" strike="noStrike" dirty="0">
              <a:solidFill>
                <a:srgbClr val="0000CC"/>
              </a:solidFill>
              <a:effectLst/>
              <a:latin typeface="arial" panose="020B0604020202020204" pitchFamily="34" charset="0"/>
            </a:endParaRPr>
          </a:p>
          <a:p>
            <a:pPr marL="0" indent="0">
              <a:buNone/>
            </a:pPr>
            <a:endParaRPr lang="en-US" sz="1200" b="1" u="sng" dirty="0">
              <a:solidFill>
                <a:srgbClr val="0000CC"/>
              </a:solidFill>
              <a:latin typeface="Century Gothic" panose="020B0502020202020204" pitchFamily="34" charset="0"/>
            </a:endParaRPr>
          </a:p>
          <a:p>
            <a:pPr marL="0" indent="0">
              <a:spcAft>
                <a:spcPts val="1200"/>
              </a:spcAft>
              <a:buNone/>
            </a:pPr>
            <a:endParaRPr lang="en-US" sz="2000" dirty="0">
              <a:latin typeface="Century Gothic" panose="020B0502020202020204" pitchFamily="34" charset="0"/>
            </a:endParaRPr>
          </a:p>
        </p:txBody>
      </p:sp>
    </p:spTree>
    <p:extLst>
      <p:ext uri="{BB962C8B-B14F-4D97-AF65-F5344CB8AC3E}">
        <p14:creationId xmlns:p14="http://schemas.microsoft.com/office/powerpoint/2010/main" val="1661583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186351" y="240348"/>
            <a:ext cx="10515600" cy="900390"/>
          </a:xfrm>
        </p:spPr>
        <p:txBody>
          <a:bodyPr/>
          <a:lstStyle/>
          <a:p>
            <a:r>
              <a:rPr lang="en-US" sz="4400" dirty="0">
                <a:solidFill>
                  <a:schemeClr val="bg1"/>
                </a:solidFill>
              </a:rPr>
              <a:t>Claims Follow Up and Corrections</a:t>
            </a:r>
            <a:endParaRPr lang="en-US" dirty="0">
              <a:solidFill>
                <a:schemeClr val="bg1"/>
              </a:solidFill>
            </a:endParaRP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771056" y="1582260"/>
            <a:ext cx="10515600" cy="4366080"/>
          </a:xfrm>
        </p:spPr>
        <p:txBody>
          <a:bodyPr/>
          <a:lstStyle/>
          <a:p>
            <a:pPr marL="0" indent="0">
              <a:spcAft>
                <a:spcPts val="1200"/>
              </a:spcAft>
              <a:buNone/>
            </a:pPr>
            <a:r>
              <a:rPr lang="en-US" sz="2000" b="0" dirty="0">
                <a:solidFill>
                  <a:schemeClr val="tx1"/>
                </a:solidFill>
                <a:latin typeface="Century Gothic" panose="020B0502020202020204" pitchFamily="34" charset="0"/>
              </a:rPr>
              <a:t>Please submit corrections to previously billed claims by submitting the corrected claim electronically or by making the correction on our website (if the claim has not appeared on an EOP.) </a:t>
            </a:r>
          </a:p>
          <a:p>
            <a:pPr marL="0" indent="0">
              <a:lnSpc>
                <a:spcPct val="100000"/>
              </a:lnSpc>
              <a:spcAft>
                <a:spcPts val="1200"/>
              </a:spcAft>
              <a:buNone/>
            </a:pPr>
            <a:r>
              <a:rPr lang="en-US" sz="2000" b="0" dirty="0">
                <a:solidFill>
                  <a:schemeClr val="tx1"/>
                </a:solidFill>
              </a:rPr>
              <a:t>CenCal Health offers (3) three easy and convenient ways to bill: </a:t>
            </a:r>
          </a:p>
          <a:p>
            <a:pPr marL="342900" indent="-342900">
              <a:lnSpc>
                <a:spcPct val="50000"/>
              </a:lnSpc>
              <a:spcAft>
                <a:spcPts val="1200"/>
              </a:spcAft>
              <a:buFont typeface="+mj-lt"/>
              <a:buAutoNum type="arabicPeriod"/>
            </a:pPr>
            <a:r>
              <a:rPr lang="en-US" sz="2000" b="0" dirty="0">
                <a:solidFill>
                  <a:schemeClr val="tx1"/>
                </a:solidFill>
              </a:rPr>
              <a:t>CenCal Health Provider Portal</a:t>
            </a:r>
          </a:p>
          <a:p>
            <a:pPr marL="342900" indent="-342900">
              <a:lnSpc>
                <a:spcPct val="50000"/>
              </a:lnSpc>
              <a:spcAft>
                <a:spcPts val="1200"/>
              </a:spcAft>
              <a:buFont typeface="+mj-lt"/>
              <a:buAutoNum type="arabicPeriod"/>
            </a:pPr>
            <a:r>
              <a:rPr lang="en-US" sz="2000" b="0" dirty="0">
                <a:solidFill>
                  <a:schemeClr val="tx1"/>
                </a:solidFill>
              </a:rPr>
              <a:t>Electronic </a:t>
            </a:r>
          </a:p>
          <a:p>
            <a:pPr marL="342900" indent="-342900">
              <a:lnSpc>
                <a:spcPct val="50000"/>
              </a:lnSpc>
              <a:spcAft>
                <a:spcPts val="1200"/>
              </a:spcAft>
              <a:buFont typeface="+mj-lt"/>
              <a:buAutoNum type="arabicPeriod"/>
            </a:pPr>
            <a:r>
              <a:rPr lang="en-US" sz="2000" b="0" dirty="0">
                <a:solidFill>
                  <a:schemeClr val="tx1"/>
                </a:solidFill>
              </a:rPr>
              <a:t>Paper Claims </a:t>
            </a:r>
          </a:p>
          <a:p>
            <a:pPr marL="457200" lvl="1" indent="0">
              <a:lnSpc>
                <a:spcPct val="50000"/>
              </a:lnSpc>
              <a:spcAft>
                <a:spcPts val="1200"/>
              </a:spcAft>
              <a:buNone/>
            </a:pPr>
            <a:r>
              <a:rPr lang="en-US" sz="2000" b="0" dirty="0">
                <a:solidFill>
                  <a:schemeClr val="tx1"/>
                </a:solidFill>
              </a:rPr>
              <a:t>CenCal Health</a:t>
            </a:r>
          </a:p>
          <a:p>
            <a:pPr marL="457200" lvl="1" indent="0">
              <a:lnSpc>
                <a:spcPct val="50000"/>
              </a:lnSpc>
              <a:spcAft>
                <a:spcPts val="1200"/>
              </a:spcAft>
              <a:buNone/>
            </a:pPr>
            <a:r>
              <a:rPr lang="en-US" sz="2000" b="0" dirty="0">
                <a:solidFill>
                  <a:schemeClr val="tx1"/>
                </a:solidFill>
              </a:rPr>
              <a:t>PO Box 948</a:t>
            </a:r>
          </a:p>
          <a:p>
            <a:pPr marL="457200" lvl="1" indent="0">
              <a:lnSpc>
                <a:spcPct val="50000"/>
              </a:lnSpc>
              <a:spcAft>
                <a:spcPts val="1200"/>
              </a:spcAft>
              <a:buNone/>
            </a:pPr>
            <a:r>
              <a:rPr lang="en-US" sz="2000" b="0" dirty="0">
                <a:solidFill>
                  <a:schemeClr val="tx1"/>
                </a:solidFill>
              </a:rPr>
              <a:t>Goleta, CA 93116-0948</a:t>
            </a:r>
          </a:p>
          <a:p>
            <a:pPr marL="0" indent="0">
              <a:spcAft>
                <a:spcPts val="1200"/>
              </a:spcAft>
              <a:buNone/>
            </a:pPr>
            <a:endParaRPr lang="en-US" sz="1600" dirty="0">
              <a:solidFill>
                <a:schemeClr val="tx1"/>
              </a:solidFill>
              <a:latin typeface="Century Gothic" panose="020B0502020202020204" pitchFamily="34" charset="0"/>
            </a:endParaRPr>
          </a:p>
          <a:p>
            <a:pPr marL="0" indent="0">
              <a:spcAft>
                <a:spcPts val="1200"/>
              </a:spcAft>
              <a:buNone/>
            </a:pPr>
            <a:endParaRPr lang="en-US" sz="1600" dirty="0">
              <a:solidFill>
                <a:schemeClr val="tx1"/>
              </a:solidFill>
            </a:endParaRPr>
          </a:p>
          <a:p>
            <a:pPr marL="0" indent="0">
              <a:spcAft>
                <a:spcPts val="1200"/>
              </a:spcAft>
              <a:buNone/>
            </a:pPr>
            <a:endParaRPr lang="en-US" sz="2000" dirty="0">
              <a:latin typeface="Century Gothic" panose="020B0502020202020204" pitchFamily="34" charset="0"/>
            </a:endParaRPr>
          </a:p>
        </p:txBody>
      </p:sp>
    </p:spTree>
    <p:extLst>
      <p:ext uri="{BB962C8B-B14F-4D97-AF65-F5344CB8AC3E}">
        <p14:creationId xmlns:p14="http://schemas.microsoft.com/office/powerpoint/2010/main" val="55278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12" name="TextBox 11">
            <a:extLst>
              <a:ext uri="{FF2B5EF4-FFF2-40B4-BE49-F238E27FC236}">
                <a16:creationId xmlns:a16="http://schemas.microsoft.com/office/drawing/2014/main" id="{5BCBD074-E1C6-EE42-A189-557C86F2173F}"/>
              </a:ext>
            </a:extLst>
          </p:cNvPr>
          <p:cNvSpPr txBox="1"/>
          <p:nvPr/>
        </p:nvSpPr>
        <p:spPr>
          <a:xfrm>
            <a:off x="550468" y="312334"/>
            <a:ext cx="10841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Common Denials</a:t>
            </a:r>
          </a:p>
        </p:txBody>
      </p:sp>
      <p:sp>
        <p:nvSpPr>
          <p:cNvPr id="2" name="Rectangle 1"/>
          <p:cNvSpPr/>
          <p:nvPr/>
        </p:nvSpPr>
        <p:spPr>
          <a:xfrm>
            <a:off x="431800" y="1902063"/>
            <a:ext cx="11125200" cy="3170099"/>
          </a:xfrm>
          <a:prstGeom prst="rect">
            <a:avLst/>
          </a:prstGeom>
        </p:spPr>
        <p:txBody>
          <a:bodyPr wrap="square">
            <a:spAutoFit/>
          </a:bodyPr>
          <a:lstStyle/>
          <a:p>
            <a:pPr marL="741362" marR="0" lvl="1"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3R</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(Denial Descr</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iption -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MISSING EXPLANATION OF BENEFIT (EOB) AND/OR REASON FOR NON-PAYMENT FROM OTHER HEALTH CARRIER) </a:t>
            </a:r>
          </a:p>
          <a:p>
            <a:pPr marL="741362" marR="0" lvl="1" indent="-4572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741362" marR="0" lvl="1"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KH</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(Denial Description - ACCESS OHC DATA THRU AEVS AT (800)427-1295 OR AT https://www.medical.ca.gov/Eligibility/Login.asp)</a:t>
            </a:r>
          </a:p>
          <a:p>
            <a:pPr marL="741362" marR="0" lvl="1" indent="-45720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741362" marR="0" lvl="2"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TIP: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These denials happen when the member has Primary Insurance. If you receive a denial letter from Primary Insurance that states ABA services are not covered, please include these remarks on the claim (via portal or electronically) and send a copy a of the denial letter for our records. </a:t>
            </a:r>
          </a:p>
        </p:txBody>
      </p:sp>
    </p:spTree>
    <p:extLst>
      <p:ext uri="{BB962C8B-B14F-4D97-AF65-F5344CB8AC3E}">
        <p14:creationId xmlns:p14="http://schemas.microsoft.com/office/powerpoint/2010/main" val="1698137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12" name="TextBox 11">
            <a:extLst>
              <a:ext uri="{FF2B5EF4-FFF2-40B4-BE49-F238E27FC236}">
                <a16:creationId xmlns:a16="http://schemas.microsoft.com/office/drawing/2014/main" id="{5BCBD074-E1C6-EE42-A189-557C86F2173F}"/>
              </a:ext>
            </a:extLst>
          </p:cNvPr>
          <p:cNvSpPr txBox="1"/>
          <p:nvPr/>
        </p:nvSpPr>
        <p:spPr>
          <a:xfrm>
            <a:off x="550468" y="312334"/>
            <a:ext cx="10841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Common Denials</a:t>
            </a:r>
          </a:p>
        </p:txBody>
      </p:sp>
      <p:sp>
        <p:nvSpPr>
          <p:cNvPr id="2" name="Rectangle 1"/>
          <p:cNvSpPr/>
          <p:nvPr/>
        </p:nvSpPr>
        <p:spPr>
          <a:xfrm>
            <a:off x="408481" y="1562935"/>
            <a:ext cx="11125200" cy="4101123"/>
          </a:xfrm>
          <a:prstGeom prst="rect">
            <a:avLst/>
          </a:prstGeom>
        </p:spPr>
        <p:txBody>
          <a:bodyPr wrap="square">
            <a:spAutoFit/>
          </a:bodyPr>
          <a:lstStyle/>
          <a:p>
            <a:pPr marL="284162" marR="0" lvl="1"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93</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Denial Description - SERVICES PROCESSED ON ANOTHER CLAIM) </a:t>
            </a:r>
          </a:p>
          <a:p>
            <a:pPr marL="741362" marR="0" lvl="2"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TIP: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This denial happens when the claim has been previously submitted for the same member, same date of service.  If the member has been seen multiple times on the same day, please add remarks on your claim with the different appointment times.  If this information is not provided claims will remain denied</a:t>
            </a:r>
          </a:p>
          <a:p>
            <a:pPr marL="741362" marR="0" lvl="2" indent="0" algn="l" defTabSz="914400" rtl="0" eaLnBrk="1" fontAlgn="auto" latinLnBrk="0" hangingPunct="1">
              <a:lnSpc>
                <a:spcPct val="100000"/>
              </a:lnSpc>
              <a:spcBef>
                <a:spcPts val="0"/>
              </a:spcBef>
              <a:spcAft>
                <a:spcPts val="120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284162" marR="0" lvl="1"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9R</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(Denial Description -SUPERVISING PHYSICIANS NPI IS REQUIRED): </a:t>
            </a:r>
          </a:p>
          <a:p>
            <a:pPr marL="741362" marR="0" lvl="2"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TIP: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This denial happens when you submitted a rendering provider on the claim that is non payable. You should submit your claim using the supervising provider and In remarks add the first and last name, the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title of the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person that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is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rendering the services. </a:t>
            </a:r>
          </a:p>
          <a:p>
            <a:pPr marL="741362" marR="0" lvl="2"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66651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12" name="TextBox 11">
            <a:extLst>
              <a:ext uri="{FF2B5EF4-FFF2-40B4-BE49-F238E27FC236}">
                <a16:creationId xmlns:a16="http://schemas.microsoft.com/office/drawing/2014/main" id="{5BCBD074-E1C6-EE42-A189-557C86F2173F}"/>
              </a:ext>
            </a:extLst>
          </p:cNvPr>
          <p:cNvSpPr txBox="1"/>
          <p:nvPr/>
        </p:nvSpPr>
        <p:spPr>
          <a:xfrm>
            <a:off x="550468" y="312334"/>
            <a:ext cx="10841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Common Denials</a:t>
            </a:r>
          </a:p>
        </p:txBody>
      </p:sp>
      <p:sp>
        <p:nvSpPr>
          <p:cNvPr id="2" name="Rectangle 1"/>
          <p:cNvSpPr/>
          <p:nvPr/>
        </p:nvSpPr>
        <p:spPr>
          <a:xfrm>
            <a:off x="408481" y="1890116"/>
            <a:ext cx="10869119" cy="3077766"/>
          </a:xfrm>
          <a:prstGeom prst="rect">
            <a:avLst/>
          </a:prstGeom>
        </p:spPr>
        <p:txBody>
          <a:bodyPr wrap="square">
            <a:spAutoFit/>
          </a:bodyPr>
          <a:lstStyle/>
          <a:p>
            <a:pPr marL="284162" marR="0" lvl="1"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9E</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Denial Description -RENDERING PROVIDER # IS MISSING OR INVALID - CONTACT PROVIDER SERVICES)</a:t>
            </a:r>
          </a:p>
          <a:p>
            <a:pPr marL="284162" marR="0" lvl="1" indent="0"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284162" marR="0" lvl="1"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94</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Denial Description - RENDERING NUMBER INVALID, CONTACT PROVIDER SERVICES DEPARTMENT         1-800-421-2560 EXT 1676)</a:t>
            </a:r>
          </a:p>
          <a:p>
            <a:pPr marL="741362" marR="0" lvl="2"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BILLING TIP: </a:t>
            </a: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This denial happens when the rendering provider is not in our system and/or associated to the Group. Please ensure that you are communicating with your Provider Representative if you have added new rendering providers to your roster. </a:t>
            </a:r>
          </a:p>
          <a:p>
            <a:pPr marL="741362" marR="0" lvl="2"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23065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186351" y="240348"/>
            <a:ext cx="10515600" cy="900390"/>
          </a:xfrm>
        </p:spPr>
        <p:txBody>
          <a:bodyPr/>
          <a:lstStyle/>
          <a:p>
            <a:r>
              <a:rPr lang="en-US" sz="4400" dirty="0">
                <a:solidFill>
                  <a:schemeClr val="bg1"/>
                </a:solidFill>
              </a:rPr>
              <a:t>How to identify Denials in the Portal </a:t>
            </a:r>
            <a:endParaRPr lang="en-US" dirty="0">
              <a:solidFill>
                <a:schemeClr val="bg1"/>
              </a:solidFill>
            </a:endParaRPr>
          </a:p>
        </p:txBody>
      </p:sp>
      <p:pic>
        <p:nvPicPr>
          <p:cNvPr id="1026" name="Picture 1">
            <a:extLst>
              <a:ext uri="{FF2B5EF4-FFF2-40B4-BE49-F238E27FC236}">
                <a16:creationId xmlns:a16="http://schemas.microsoft.com/office/drawing/2014/main" id="{357EF229-5B50-F07B-ACEC-7AADA0E24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43" y="1720370"/>
            <a:ext cx="11073706" cy="33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16200000">
            <a:off x="10181251" y="4051300"/>
            <a:ext cx="10414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ight Arrow 5"/>
          <p:cNvSpPr/>
          <p:nvPr/>
        </p:nvSpPr>
        <p:spPr>
          <a:xfrm rot="5400000">
            <a:off x="529251" y="3726614"/>
            <a:ext cx="10414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4041642" y="-183167"/>
            <a:ext cx="7544107" cy="7041167"/>
          </a:xfrm>
          <a:prstGeom prst="rect">
            <a:avLst/>
          </a:prstGeom>
        </p:spPr>
      </p:pic>
      <p:sp>
        <p:nvSpPr>
          <p:cNvPr id="8" name="Rectangle 7"/>
          <p:cNvSpPr/>
          <p:nvPr/>
        </p:nvSpPr>
        <p:spPr>
          <a:xfrm>
            <a:off x="4165600" y="3035300"/>
            <a:ext cx="1981200" cy="4246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ight Arrow 9"/>
          <p:cNvSpPr/>
          <p:nvPr/>
        </p:nvSpPr>
        <p:spPr>
          <a:xfrm rot="5400000" flipH="1">
            <a:off x="10931542" y="361861"/>
            <a:ext cx="424614" cy="2327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ight Arrow 10"/>
          <p:cNvSpPr/>
          <p:nvPr/>
        </p:nvSpPr>
        <p:spPr>
          <a:xfrm rot="5400000" flipH="1">
            <a:off x="11234667" y="361861"/>
            <a:ext cx="424614" cy="2327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8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ee Images : medical, care, alico, doctor, reservation, call, service, agent, customer, gir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302" y="3429000"/>
            <a:ext cx="6403698" cy="4242450"/>
          </a:xfrm>
          <a:prstGeom prst="rect">
            <a:avLst/>
          </a:prstGeom>
        </p:spPr>
      </p:pic>
      <p:sp>
        <p:nvSpPr>
          <p:cNvPr id="2" name="Rectangle 1">
            <a:extLst>
              <a:ext uri="{FF2B5EF4-FFF2-40B4-BE49-F238E27FC236}">
                <a16:creationId xmlns:a16="http://schemas.microsoft.com/office/drawing/2014/main" id="{C45D92B7-A15A-564B-92E8-EEA69C17B3B3}"/>
              </a:ext>
            </a:extLst>
          </p:cNvPr>
          <p:cNvSpPr/>
          <p:nvPr/>
        </p:nvSpPr>
        <p:spPr>
          <a:xfrm>
            <a:off x="0" y="0"/>
            <a:ext cx="59362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8A4AA87-6240-4A40-B998-7531051EA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 y="5664200"/>
            <a:ext cx="3327400" cy="1193800"/>
          </a:xfrm>
          <a:prstGeom prst="rect">
            <a:avLst/>
          </a:prstGeom>
        </p:spPr>
      </p:pic>
      <p:sp>
        <p:nvSpPr>
          <p:cNvPr id="10" name="Rectangle 9">
            <a:extLst>
              <a:ext uri="{FF2B5EF4-FFF2-40B4-BE49-F238E27FC236}">
                <a16:creationId xmlns:a16="http://schemas.microsoft.com/office/drawing/2014/main" id="{7FDE63AC-822F-2F46-B51A-A26B0192553B}"/>
              </a:ext>
            </a:extLst>
          </p:cNvPr>
          <p:cNvSpPr/>
          <p:nvPr/>
        </p:nvSpPr>
        <p:spPr>
          <a:xfrm>
            <a:off x="5936230" y="0"/>
            <a:ext cx="6255770" cy="3429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4254534-29AA-4347-805D-90564AFFB9F9}"/>
              </a:ext>
            </a:extLst>
          </p:cNvPr>
          <p:cNvSpPr txBox="1"/>
          <p:nvPr/>
        </p:nvSpPr>
        <p:spPr>
          <a:xfrm>
            <a:off x="6265378" y="1097513"/>
            <a:ext cx="5647700" cy="1138773"/>
          </a:xfrm>
          <a:prstGeom prst="rect">
            <a:avLst/>
          </a:prstGeom>
          <a:noFill/>
        </p:spPr>
        <p:txBody>
          <a:bodyPr wrap="none" rtlCol="0">
            <a:spAutoFit/>
          </a:bodyPr>
          <a:lstStyle/>
          <a:p>
            <a:r>
              <a:rPr lang="en-US" altLang="en-US" sz="4000" b="1" dirty="0" smtClean="0">
                <a:solidFill>
                  <a:schemeClr val="bg1"/>
                </a:solidFill>
                <a:latin typeface="Century Gothic" panose="020B0502020202020204" pitchFamily="34" charset="0"/>
              </a:rPr>
              <a:t>Elizabeth</a:t>
            </a:r>
            <a:endParaRPr lang="en-US" altLang="en-US" sz="4000" b="1" dirty="0">
              <a:solidFill>
                <a:schemeClr val="bg1"/>
              </a:solidFill>
              <a:latin typeface="Century Gothic" panose="020B0502020202020204" pitchFamily="34" charset="0"/>
            </a:endParaRPr>
          </a:p>
          <a:p>
            <a:r>
              <a:rPr lang="en-US" altLang="en-US" sz="2800" b="1" dirty="0" smtClean="0">
                <a:solidFill>
                  <a:schemeClr val="bg1"/>
                </a:solidFill>
                <a:latin typeface="Century Gothic" panose="020B0502020202020204" pitchFamily="34" charset="0"/>
              </a:rPr>
              <a:t>Senior Provider </a:t>
            </a:r>
            <a:r>
              <a:rPr lang="en-US" altLang="en-US" sz="2800" b="1" dirty="0">
                <a:solidFill>
                  <a:schemeClr val="bg1"/>
                </a:solidFill>
                <a:latin typeface="Century Gothic" panose="020B0502020202020204" pitchFamily="34" charset="0"/>
              </a:rPr>
              <a:t>Services </a:t>
            </a:r>
            <a:r>
              <a:rPr lang="en-US" altLang="en-US" sz="2800" b="1" dirty="0" smtClean="0">
                <a:solidFill>
                  <a:schemeClr val="bg1"/>
                </a:solidFill>
                <a:latin typeface="Century Gothic" panose="020B0502020202020204" pitchFamily="34" charset="0"/>
              </a:rPr>
              <a:t>Trainer </a:t>
            </a:r>
            <a:endParaRPr lang="en-US" altLang="en-US" sz="2800" b="1" dirty="0">
              <a:solidFill>
                <a:schemeClr val="bg1"/>
              </a:solidFill>
              <a:latin typeface="Century Gothic" panose="020B0502020202020204" pitchFamily="34" charset="0"/>
            </a:endParaRPr>
          </a:p>
        </p:txBody>
      </p:sp>
      <p:sp>
        <p:nvSpPr>
          <p:cNvPr id="12" name="TextBox 11"/>
          <p:cNvSpPr txBox="1"/>
          <p:nvPr/>
        </p:nvSpPr>
        <p:spPr>
          <a:xfrm>
            <a:off x="412804" y="943378"/>
            <a:ext cx="5330315" cy="3777444"/>
          </a:xfrm>
          <a:prstGeom prst="rect">
            <a:avLst/>
          </a:prstGeom>
          <a:noFill/>
        </p:spPr>
        <p:txBody>
          <a:bodyPr wrap="square" rtlCol="0">
            <a:spAutoFit/>
          </a:bodyPr>
          <a:lstStyle/>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Review the Behavioral Health (ABA) Treatment Benefit &amp; </a:t>
            </a:r>
            <a:r>
              <a:rPr lang="en-US" altLang="en-US" sz="2400" dirty="0" smtClean="0">
                <a:solidFill>
                  <a:schemeClr val="bg1"/>
                </a:solidFill>
                <a:latin typeface="Calibri" panose="020F0502020204030204" pitchFamily="34" charset="0"/>
              </a:rPr>
              <a:t>Referrals</a:t>
            </a:r>
          </a:p>
          <a:p>
            <a:pPr marL="342900" indent="-342900" fontAlgn="base">
              <a:lnSpc>
                <a:spcPct val="90000"/>
              </a:lnSpc>
              <a:spcBef>
                <a:spcPts val="1000"/>
              </a:spcBef>
              <a:spcAft>
                <a:spcPct val="0"/>
              </a:spcAft>
              <a:buFont typeface="Arial" panose="020B0604020202020204" pitchFamily="34" charset="0"/>
              <a:buChar char="•"/>
              <a:defRPr/>
            </a:pPr>
            <a:endParaRPr lang="en-US" altLang="en-US" sz="600" dirty="0">
              <a:solidFill>
                <a:srgbClr val="FF0000"/>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FBA &amp; Progress Reports, &amp; </a:t>
            </a:r>
            <a:r>
              <a:rPr lang="en-US" altLang="en-US" sz="2400" dirty="0" smtClean="0">
                <a:solidFill>
                  <a:schemeClr val="bg1"/>
                </a:solidFill>
                <a:latin typeface="Calibri" panose="020F0502020204030204" pitchFamily="34" charset="0"/>
              </a:rPr>
              <a:t>Authorizations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Provider Responsibilities</a:t>
            </a:r>
          </a:p>
          <a:p>
            <a:pPr fontAlgn="base">
              <a:lnSpc>
                <a:spcPct val="90000"/>
              </a:lnSpc>
              <a:spcBef>
                <a:spcPts val="1000"/>
              </a:spcBef>
              <a:spcAft>
                <a:spcPct val="0"/>
              </a:spcAft>
              <a:defRPr/>
            </a:pPr>
            <a:endParaRPr lang="en-US" altLang="en-US" sz="600" dirty="0" smtClean="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chemeClr val="bg1"/>
                </a:solidFill>
                <a:latin typeface="Calibri" panose="020F0502020204030204" pitchFamily="34" charset="0"/>
              </a:rPr>
              <a:t>Claims &amp; Billing</a:t>
            </a:r>
          </a:p>
          <a:p>
            <a:pPr fontAlgn="base">
              <a:lnSpc>
                <a:spcPct val="90000"/>
              </a:lnSpc>
              <a:spcBef>
                <a:spcPts val="1000"/>
              </a:spcBef>
              <a:spcAft>
                <a:spcPct val="0"/>
              </a:spcAft>
              <a:defRPr/>
            </a:pPr>
            <a:endParaRPr lang="en-US" altLang="en-US" sz="600" dirty="0">
              <a:solidFill>
                <a:srgbClr val="FFFFFF"/>
              </a:solidFill>
              <a:latin typeface="Calibri" panose="020F0502020204030204" pitchFamily="34" charset="0"/>
            </a:endParaRPr>
          </a:p>
          <a:p>
            <a:pPr marL="342900" indent="-342900" fontAlgn="base">
              <a:lnSpc>
                <a:spcPct val="90000"/>
              </a:lnSpc>
              <a:spcBef>
                <a:spcPts val="1000"/>
              </a:spcBef>
              <a:spcAft>
                <a:spcPct val="0"/>
              </a:spcAft>
              <a:buFont typeface="Arial" panose="020B0604020202020204" pitchFamily="34" charset="0"/>
              <a:buChar char="•"/>
              <a:defRPr/>
            </a:pPr>
            <a:r>
              <a:rPr lang="en-US" altLang="en-US" sz="2400" dirty="0">
                <a:solidFill>
                  <a:srgbClr val="FFC000"/>
                </a:solidFill>
                <a:latin typeface="Calibri" panose="020F0502020204030204" pitchFamily="34" charset="0"/>
              </a:rPr>
              <a:t>Language Interpreter Services</a:t>
            </a:r>
          </a:p>
        </p:txBody>
      </p:sp>
    </p:spTree>
    <p:extLst>
      <p:ext uri="{BB962C8B-B14F-4D97-AF65-F5344CB8AC3E}">
        <p14:creationId xmlns:p14="http://schemas.microsoft.com/office/powerpoint/2010/main" val="128139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13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14FF2D4D-45C6-3B4C-9805-8AC2A8E0E76D}"/>
              </a:ext>
            </a:extLst>
          </p:cNvPr>
          <p:cNvSpPr>
            <a:spLocks noGrp="1"/>
          </p:cNvSpPr>
          <p:nvPr>
            <p:ph idx="1"/>
          </p:nvPr>
        </p:nvSpPr>
        <p:spPr>
          <a:xfrm>
            <a:off x="1127125" y="1497013"/>
            <a:ext cx="10628313" cy="4024312"/>
          </a:xfrm>
        </p:spPr>
        <p:txBody>
          <a:bodyPr/>
          <a:lstStyle/>
          <a:p>
            <a:pPr marL="0" indent="0" eaLnBrk="1" fontAlgn="auto" hangingPunct="1">
              <a:lnSpc>
                <a:spcPct val="100000"/>
              </a:lnSpc>
              <a:spcAft>
                <a:spcPts val="0"/>
              </a:spcAft>
              <a:buFont typeface="Arial" panose="020B0604020202020204" pitchFamily="34" charset="0"/>
              <a:buNone/>
              <a:defRPr/>
            </a:pPr>
            <a:r>
              <a:rPr lang="en-US" sz="2400" dirty="0">
                <a:solidFill>
                  <a:srgbClr val="2089BF"/>
                </a:solidFill>
                <a:ea typeface="ヒラギノ角ゴ Pro W3"/>
              </a:rPr>
              <a:t>CenCal Health ensures interpreting services to all eligible CenCal Health members:</a:t>
            </a:r>
          </a:p>
          <a:p>
            <a:pPr marL="0" indent="0" eaLnBrk="1" fontAlgn="auto" hangingPunct="1">
              <a:lnSpc>
                <a:spcPct val="100000"/>
              </a:lnSpc>
              <a:spcAft>
                <a:spcPts val="0"/>
              </a:spcAft>
              <a:buFont typeface="Arial" panose="020B0604020202020204" pitchFamily="34" charset="0"/>
              <a:buNone/>
              <a:defRPr/>
            </a:pPr>
            <a:endParaRPr lang="en-US" sz="500" b="0" dirty="0">
              <a:solidFill>
                <a:schemeClr val="tx1"/>
              </a:solidFill>
            </a:endParaRPr>
          </a:p>
          <a:p>
            <a:pPr eaLnBrk="1" fontAlgn="auto" hangingPunct="1">
              <a:lnSpc>
                <a:spcPct val="100000"/>
              </a:lnSpc>
              <a:spcAft>
                <a:spcPts val="0"/>
              </a:spcAft>
              <a:defRPr/>
            </a:pPr>
            <a:r>
              <a:rPr lang="en-US" sz="2400" b="0" dirty="0">
                <a:solidFill>
                  <a:schemeClr val="tx1"/>
                </a:solidFill>
              </a:rPr>
              <a:t>Interpreting is available in over 200 languages free of charge</a:t>
            </a:r>
            <a:endParaRPr lang="en-US" sz="700" b="0" dirty="0">
              <a:solidFill>
                <a:schemeClr val="tx1"/>
              </a:solidFill>
            </a:endParaRPr>
          </a:p>
          <a:p>
            <a:pPr eaLnBrk="1" fontAlgn="auto" hangingPunct="1">
              <a:lnSpc>
                <a:spcPct val="100000"/>
              </a:lnSpc>
              <a:spcAft>
                <a:spcPts val="0"/>
              </a:spcAft>
              <a:defRPr/>
            </a:pPr>
            <a:r>
              <a:rPr lang="en-US" sz="2400" b="0" dirty="0">
                <a:solidFill>
                  <a:schemeClr val="tx1"/>
                </a:solidFill>
              </a:rPr>
              <a:t>Phone/Video interpreting is not required. Face-to-Face is available for ASL members</a:t>
            </a:r>
          </a:p>
          <a:p>
            <a:pPr eaLnBrk="1" fontAlgn="auto" hangingPunct="1">
              <a:lnSpc>
                <a:spcPct val="100000"/>
              </a:lnSpc>
              <a:spcAft>
                <a:spcPts val="0"/>
              </a:spcAft>
              <a:defRPr/>
            </a:pPr>
            <a:r>
              <a:rPr lang="en-US" sz="2400" b="0" dirty="0">
                <a:solidFill>
                  <a:schemeClr val="tx1"/>
                </a:solidFill>
              </a:rPr>
              <a:t>Phone Interpreters are available 24 hours a day, 7days a week</a:t>
            </a:r>
          </a:p>
          <a:p>
            <a:pPr eaLnBrk="1" fontAlgn="auto" hangingPunct="1">
              <a:lnSpc>
                <a:spcPct val="100000"/>
              </a:lnSpc>
              <a:spcAft>
                <a:spcPts val="0"/>
              </a:spcAft>
              <a:defRPr/>
            </a:pPr>
            <a:r>
              <a:rPr lang="en-US" sz="2400" b="0" dirty="0">
                <a:solidFill>
                  <a:schemeClr val="tx1"/>
                </a:solidFill>
              </a:rPr>
              <a:t>CenCal Health recognizes that face-to-face interpreting is an important option for interaction and understanding complex situations</a:t>
            </a:r>
            <a:endParaRPr lang="en-US" sz="700" b="0" dirty="0">
              <a:solidFill>
                <a:schemeClr val="tx1"/>
              </a:solidFill>
            </a:endParaRPr>
          </a:p>
          <a:p>
            <a:pPr marL="0" indent="0" eaLnBrk="1" fontAlgn="auto" hangingPunct="1">
              <a:spcAft>
                <a:spcPts val="0"/>
              </a:spcAft>
              <a:buFont typeface="Arial" panose="020B0604020202020204" pitchFamily="34" charset="0"/>
              <a:buNone/>
              <a:defRPr/>
            </a:pPr>
            <a:endParaRPr lang="en-US" b="0" dirty="0"/>
          </a:p>
        </p:txBody>
      </p:sp>
      <p:pic>
        <p:nvPicPr>
          <p:cNvPr id="12698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5883275"/>
            <a:ext cx="351313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itle 1"/>
          <p:cNvSpPr txBox="1">
            <a:spLocks/>
          </p:cNvSpPr>
          <p:nvPr/>
        </p:nvSpPr>
        <p:spPr bwMode="auto">
          <a:xfrm>
            <a:off x="336550" y="217488"/>
            <a:ext cx="10515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Interpreting Services</a:t>
            </a:r>
          </a:p>
        </p:txBody>
      </p:sp>
    </p:spTree>
    <p:extLst>
      <p:ext uri="{BB962C8B-B14F-4D97-AF65-F5344CB8AC3E}">
        <p14:creationId xmlns:p14="http://schemas.microsoft.com/office/powerpoint/2010/main" val="347893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Eligibility for BHT services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838200" y="1707037"/>
            <a:ext cx="10515600" cy="4486275"/>
          </a:xfrm>
        </p:spPr>
        <p:txBody>
          <a:bodyPr/>
          <a:lstStyle/>
          <a:p>
            <a:pPr marL="55563" lvl="1" indent="0">
              <a:buNone/>
            </a:pPr>
            <a:r>
              <a:rPr lang="en-US" sz="2000" dirty="0">
                <a:solidFill>
                  <a:srgbClr val="0070C0"/>
                </a:solidFill>
              </a:rPr>
              <a:t>The Member must be:</a:t>
            </a:r>
          </a:p>
          <a:p>
            <a:pPr marL="398463" lvl="1" indent="-342900">
              <a:buFont typeface="Wingdings" panose="05000000000000000000" pitchFamily="2" charset="2"/>
              <a:buChar char="ü"/>
            </a:pPr>
            <a:r>
              <a:rPr lang="en-US" sz="2000" dirty="0">
                <a:solidFill>
                  <a:srgbClr val="0070C0"/>
                </a:solidFill>
              </a:rPr>
              <a:t>Under 21 years of age</a:t>
            </a:r>
          </a:p>
          <a:p>
            <a:pPr marL="398463" lvl="1" indent="-342900">
              <a:buFont typeface="Wingdings" panose="05000000000000000000" pitchFamily="2" charset="2"/>
              <a:buChar char="ü"/>
            </a:pPr>
            <a:r>
              <a:rPr lang="en-US" sz="2000" dirty="0">
                <a:solidFill>
                  <a:srgbClr val="0070C0"/>
                </a:solidFill>
              </a:rPr>
              <a:t>Medically stable</a:t>
            </a:r>
          </a:p>
          <a:p>
            <a:pPr marL="398463" lvl="1" indent="-342900">
              <a:buFont typeface="Wingdings" panose="05000000000000000000" pitchFamily="2" charset="2"/>
              <a:buChar char="ü"/>
            </a:pPr>
            <a:r>
              <a:rPr lang="en-US" sz="2000" dirty="0">
                <a:solidFill>
                  <a:srgbClr val="0070C0"/>
                </a:solidFill>
              </a:rPr>
              <a:t>Not in need of 24 hour medical/nursing monitoring provided in a hospital or ICF. </a:t>
            </a:r>
          </a:p>
          <a:p>
            <a:pPr marL="398463" lvl="1" indent="-342900">
              <a:buFont typeface="Wingdings" panose="05000000000000000000" pitchFamily="2" charset="2"/>
              <a:buChar char="ü"/>
            </a:pPr>
            <a:r>
              <a:rPr lang="en-US" sz="2000" dirty="0">
                <a:solidFill>
                  <a:srgbClr val="0070C0"/>
                </a:solidFill>
              </a:rPr>
              <a:t>ABA Treatment must be recommended by a physician, psychologist or surgeon on CenCal Health’s ABA Referral form. </a:t>
            </a:r>
          </a:p>
          <a:p>
            <a:pPr marL="398463" lvl="1" indent="-342900">
              <a:buFont typeface="Wingdings" panose="05000000000000000000" pitchFamily="2" charset="2"/>
              <a:buChar char="ü"/>
            </a:pPr>
            <a:r>
              <a:rPr lang="en-US" sz="2000" dirty="0">
                <a:solidFill>
                  <a:srgbClr val="0070C0"/>
                </a:solidFill>
              </a:rPr>
              <a:t>The Member must be presenting with a pattern of developmentally inappropriate behaviors that is significantly affecting their ability to function across different systems</a:t>
            </a:r>
          </a:p>
          <a:p>
            <a:pPr marL="398463" lvl="1" indent="-342900">
              <a:buFont typeface="Wingdings" panose="05000000000000000000" pitchFamily="2" charset="2"/>
              <a:buChar char="ü"/>
            </a:pPr>
            <a:r>
              <a:rPr lang="en-US" sz="2000" dirty="0">
                <a:solidFill>
                  <a:srgbClr val="0070C0"/>
                </a:solidFill>
              </a:rPr>
              <a:t>The Member’s behaviors are not a result of an untreated medical condition, sensory impairment or mental health disorder that can be treated with another modality.</a:t>
            </a:r>
          </a:p>
          <a:p>
            <a:pPr marL="344488" lvl="2" indent="-288925">
              <a:buNone/>
            </a:pPr>
            <a:endParaRPr lang="en-US" b="0" dirty="0"/>
          </a:p>
        </p:txBody>
      </p:sp>
      <p:pic>
        <p:nvPicPr>
          <p:cNvPr id="6" name="Picture 5" descr="Icon&#10;&#10;Description automatically generated">
            <a:extLst>
              <a:ext uri="{FF2B5EF4-FFF2-40B4-BE49-F238E27FC236}">
                <a16:creationId xmlns:a16="http://schemas.microsoft.com/office/drawing/2014/main" id="{31CD27E0-5769-4B14-B2AA-B6031E452583}"/>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329368" y="0"/>
            <a:ext cx="2710232" cy="2839852"/>
          </a:xfrm>
          <a:prstGeom prst="rect">
            <a:avLst/>
          </a:prstGeom>
        </p:spPr>
      </p:pic>
      <p:sp>
        <p:nvSpPr>
          <p:cNvPr id="7" name="TextBox 6">
            <a:extLst>
              <a:ext uri="{FF2B5EF4-FFF2-40B4-BE49-F238E27FC236}">
                <a16:creationId xmlns:a16="http://schemas.microsoft.com/office/drawing/2014/main" id="{8467DD05-0745-4BB1-ADF5-B7D21A000D4E}"/>
              </a:ext>
            </a:extLst>
          </p:cNvPr>
          <p:cNvSpPr txBox="1"/>
          <p:nvPr/>
        </p:nvSpPr>
        <p:spPr>
          <a:xfrm>
            <a:off x="9577363" y="384110"/>
            <a:ext cx="198270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Reminder:   </a:t>
            </a:r>
            <a:endParaRPr kumimoji="0" lang="en-US" sz="1200" b="1" i="0" u="none" strike="noStrike" kern="1200" cap="none" spc="0" normalizeH="0" baseline="0" noProof="0" dirty="0" smtClean="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Century Gothic" panose="020B0502020202020204" pitchFamily="34" charset="0"/>
              </a:rPr>
              <a:t>    </a:t>
            </a:r>
            <a:endParaRPr kumimoji="0" lang="en-US" sz="800" b="1"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entury Gothic" panose="020B0502020202020204" pitchFamily="34" charset="0"/>
              </a:rPr>
              <a:t>CenCal </a:t>
            </a:r>
            <a:r>
              <a:rPr kumimoji="0" lang="en-US" sz="1200" i="0" u="none" strike="noStrike" kern="1200" cap="none" spc="0" normalizeH="0" baseline="0" noProof="0" dirty="0" smtClean="0">
                <a:ln>
                  <a:noFill/>
                </a:ln>
                <a:solidFill>
                  <a:srgbClr val="000000"/>
                </a:solidFill>
                <a:effectLst/>
                <a:uLnTx/>
                <a:uFillTx/>
                <a:latin typeface="Century Gothic" panose="020B0502020202020204" pitchFamily="34" charset="0"/>
              </a:rPr>
              <a:t>Health covered </a:t>
            </a:r>
            <a:r>
              <a:rPr kumimoji="0" lang="en-US" sz="1200" i="0" u="none" strike="noStrike" kern="1200" cap="none" spc="0" normalizeH="0" baseline="0" noProof="0" dirty="0">
                <a:ln>
                  <a:noFill/>
                </a:ln>
                <a:solidFill>
                  <a:srgbClr val="000000"/>
                </a:solidFill>
                <a:effectLst/>
                <a:uLnTx/>
                <a:uFillTx/>
                <a:latin typeface="Century Gothic" panose="020B0502020202020204" pitchFamily="34" charset="0"/>
              </a:rPr>
              <a:t>BHT services do not address behaviors affecting the member’s functioning primarily in the academic setting</a:t>
            </a:r>
            <a:endParaRPr kumimoji="0" lang="en-US" i="0" u="none" strike="noStrike" kern="1200" cap="none" spc="0" normalizeH="0" baseline="0" noProof="0" dirty="0">
              <a:ln>
                <a:noFill/>
              </a:ln>
              <a:solidFill>
                <a:srgbClr val="000000"/>
              </a:solidFill>
              <a:effectLst/>
              <a:uLnTx/>
              <a:uFillTx/>
              <a:latin typeface="Century Gothic" panose="020B0502020202020204" pitchFamily="34" charset="0"/>
            </a:endParaRPr>
          </a:p>
        </p:txBody>
      </p:sp>
    </p:spTree>
    <p:extLst>
      <p:ext uri="{BB962C8B-B14F-4D97-AF65-F5344CB8AC3E}">
        <p14:creationId xmlns:p14="http://schemas.microsoft.com/office/powerpoint/2010/main" val="979851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1782763"/>
            <a:ext cx="7058025"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37C0603-2BD4-0C48-BDF0-CAD7D3699012}"/>
              </a:ext>
            </a:extLst>
          </p:cNvPr>
          <p:cNvSpPr/>
          <p:nvPr/>
        </p:nvSpPr>
        <p:spPr>
          <a:xfrm>
            <a:off x="0" y="0"/>
            <a:ext cx="12192000" cy="113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028" name="Content Placeholder 2"/>
          <p:cNvSpPr>
            <a:spLocks noGrp="1"/>
          </p:cNvSpPr>
          <p:nvPr>
            <p:ph idx="1"/>
          </p:nvPr>
        </p:nvSpPr>
        <p:spPr bwMode="auto">
          <a:xfrm>
            <a:off x="336550" y="1530350"/>
            <a:ext cx="10515600"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Arial" panose="020B0604020202020204" pitchFamily="34" charset="0"/>
              <a:buNone/>
            </a:pPr>
            <a:r>
              <a:rPr lang="en-US" altLang="en-US" sz="1800">
                <a:solidFill>
                  <a:schemeClr val="tx1"/>
                </a:solidFill>
              </a:rPr>
              <a:t>Follow these easy steps to connect to a telephonic interpreter: </a:t>
            </a:r>
            <a:endParaRPr lang="en-US" altLang="en-US" sz="500">
              <a:solidFill>
                <a:schemeClr val="tx1"/>
              </a:solidFill>
            </a:endParaRPr>
          </a:p>
          <a:p>
            <a:pPr marL="0" indent="0" eaLnBrk="1" hangingPunct="1">
              <a:buFont typeface="Arial" panose="020B0604020202020204" pitchFamily="34" charset="0"/>
              <a:buNone/>
            </a:pPr>
            <a:endParaRPr lang="en-US" altLang="en-US" b="0"/>
          </a:p>
        </p:txBody>
      </p:sp>
      <p:sp>
        <p:nvSpPr>
          <p:cNvPr id="129029" name="Title 1"/>
          <p:cNvSpPr txBox="1">
            <a:spLocks/>
          </p:cNvSpPr>
          <p:nvPr/>
        </p:nvSpPr>
        <p:spPr bwMode="auto">
          <a:xfrm>
            <a:off x="122238" y="217488"/>
            <a:ext cx="122761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Phone &amp; Video Remote Interpreter Service</a:t>
            </a:r>
          </a:p>
        </p:txBody>
      </p:sp>
      <p:sp>
        <p:nvSpPr>
          <p:cNvPr id="5" name="Rectangle 4"/>
          <p:cNvSpPr/>
          <p:nvPr/>
        </p:nvSpPr>
        <p:spPr>
          <a:xfrm>
            <a:off x="336550" y="5811838"/>
            <a:ext cx="2732088" cy="86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031" name="Rectangle 1"/>
          <p:cNvSpPr>
            <a:spLocks noChangeArrowheads="1"/>
          </p:cNvSpPr>
          <p:nvPr/>
        </p:nvSpPr>
        <p:spPr bwMode="auto">
          <a:xfrm>
            <a:off x="1290638" y="47164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VRI Web Address: cencalhp.cli-video.com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VRI Access Code: 48cencalhp</a:t>
            </a:r>
          </a:p>
        </p:txBody>
      </p:sp>
      <p:pic>
        <p:nvPicPr>
          <p:cNvPr id="9" name="Picture 8"/>
          <p:cNvPicPr>
            <a:picLocks noChangeAspect="1"/>
          </p:cNvPicPr>
          <p:nvPr/>
        </p:nvPicPr>
        <p:blipFill>
          <a:blip r:embed="rId4"/>
          <a:stretch>
            <a:fillRect/>
          </a:stretch>
        </p:blipFill>
        <p:spPr>
          <a:xfrm>
            <a:off x="7697788" y="4632325"/>
            <a:ext cx="4494212" cy="2225675"/>
          </a:xfrm>
          <a:prstGeom prst="rect">
            <a:avLst/>
          </a:prstGeom>
          <a:ln>
            <a:noFill/>
          </a:ln>
          <a:effectLst>
            <a:outerShdw blurRad="292100" dist="139700" dir="2700000" algn="tl" rotWithShape="0">
              <a:srgbClr val="333333">
                <a:alpha val="65000"/>
              </a:srgbClr>
            </a:outerShdw>
          </a:effectLst>
        </p:spPr>
      </p:pic>
      <p:sp>
        <p:nvSpPr>
          <p:cNvPr id="129033" name="Content Placeholder 2"/>
          <p:cNvSpPr txBox="1">
            <a:spLocks/>
          </p:cNvSpPr>
          <p:nvPr/>
        </p:nvSpPr>
        <p:spPr bwMode="auto">
          <a:xfrm>
            <a:off x="336550" y="4235450"/>
            <a:ext cx="10515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685800" indent="-22860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Follow these easy steps to connect to a video remote interpreter: </a:t>
            </a:r>
            <a:endParaRPr kumimoji="0" lang="en-US" altLang="en-US" sz="5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a:ln>
                <a:noFill/>
              </a:ln>
              <a:solidFill>
                <a:srgbClr val="1F88BD"/>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46362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10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64200"/>
            <a:ext cx="3327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97025" y="249238"/>
            <a:ext cx="9010650" cy="5627687"/>
          </a:xfrm>
          <a:prstGeom prst="rect">
            <a:avLst/>
          </a:prstGeom>
          <a:ln>
            <a:noFill/>
          </a:ln>
          <a:effectLst>
            <a:outerShdw blurRad="292100" dist="139700" dir="2700000" algn="tl" rotWithShape="0">
              <a:srgbClr val="333333">
                <a:alpha val="65000"/>
              </a:srgbClr>
            </a:outerShdw>
          </a:effectLst>
        </p:spPr>
      </p:pic>
      <p:sp>
        <p:nvSpPr>
          <p:cNvPr id="131077" name="TextBox 3"/>
          <p:cNvSpPr txBox="1">
            <a:spLocks noChangeArrowheads="1"/>
          </p:cNvSpPr>
          <p:nvPr/>
        </p:nvSpPr>
        <p:spPr bwMode="auto">
          <a:xfrm>
            <a:off x="3179763" y="6114048"/>
            <a:ext cx="8650287"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hlinkClick r:id="rId5"/>
              </a:rPr>
              <a:t>www.cencalhealth.org/providers/cultural-linguistic-resources/cultural-competency-and-health-literacy/</a:t>
            </a:r>
            <a:endParaRPr kumimoji="0" lang="en-US" alt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198502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DDF9A-9BC4-D644-A622-7FF5E93F082F}"/>
              </a:ext>
            </a:extLst>
          </p:cNvPr>
          <p:cNvSpPr/>
          <p:nvPr/>
        </p:nvSpPr>
        <p:spPr>
          <a:xfrm>
            <a:off x="0" y="0"/>
            <a:ext cx="12192000" cy="55372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363" name="TextBox 4"/>
          <p:cNvSpPr txBox="1">
            <a:spLocks noChangeArrowheads="1"/>
          </p:cNvSpPr>
          <p:nvPr/>
        </p:nvSpPr>
        <p:spPr bwMode="auto">
          <a:xfrm>
            <a:off x="468313" y="1249363"/>
            <a:ext cx="7318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Time for Q&amp;A with our CenCal Health Team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Type your questions here</a:t>
            </a:r>
          </a:p>
        </p:txBody>
      </p:sp>
      <p:pic>
        <p:nvPicPr>
          <p:cNvPr id="14336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3913" y="630238"/>
            <a:ext cx="2497137"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826872">
            <a:off x="7883525" y="3267075"/>
            <a:ext cx="1052513" cy="94297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64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1"/>
          <p:cNvSpPr txBox="1">
            <a:spLocks noChangeArrowheads="1"/>
          </p:cNvSpPr>
          <p:nvPr/>
        </p:nvSpPr>
        <p:spPr bwMode="auto">
          <a:xfrm>
            <a:off x="211138" y="141288"/>
            <a:ext cx="1176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1F88BD"/>
                </a:solidFill>
                <a:effectLst/>
                <a:uLnTx/>
                <a:uFillTx/>
                <a:latin typeface="Century Gothic" panose="020B0502020202020204" pitchFamily="34" charset="0"/>
                <a:ea typeface="+mn-ea"/>
                <a:cs typeface="+mn-cs"/>
              </a:rPr>
              <a:t>Need Additional Help or Want to Learn More</a:t>
            </a:r>
            <a:r>
              <a:rPr kumimoji="0" lang="en-US" altLang="en-US" sz="3600" b="0" i="0" u="none" strike="noStrike" kern="1200" cap="none" spc="0" normalizeH="0" baseline="0" noProof="0">
                <a:ln>
                  <a:noFill/>
                </a:ln>
                <a:solidFill>
                  <a:srgbClr val="1F88BD"/>
                </a:solidFill>
                <a:effectLst/>
                <a:uLnTx/>
                <a:uFillTx/>
                <a:latin typeface="Bodoni MT" panose="02070603080606020203" pitchFamily="18" charset="0"/>
                <a:ea typeface="+mn-ea"/>
                <a:cs typeface="+mn-cs"/>
              </a:rPr>
              <a:t>?</a:t>
            </a:r>
          </a:p>
        </p:txBody>
      </p:sp>
      <p:sp>
        <p:nvSpPr>
          <p:cNvPr id="147459" name="TextBox 4"/>
          <p:cNvSpPr txBox="1">
            <a:spLocks noChangeArrowheads="1"/>
          </p:cNvSpPr>
          <p:nvPr/>
        </p:nvSpPr>
        <p:spPr bwMode="auto">
          <a:xfrm>
            <a:off x="4400550" y="1209179"/>
            <a:ext cx="4752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psrgroup@cencalhealth.org</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1F88BD"/>
                </a:solidFill>
                <a:effectLst/>
                <a:uLnTx/>
                <a:uFillTx/>
                <a:latin typeface="Arial" panose="020B0604020202020204" pitchFamily="34" charset="0"/>
                <a:ea typeface="ヒラギノ角ゴ Pro W3"/>
                <a:cs typeface="Arial" panose="020B0604020202020204" pitchFamily="34" charset="0"/>
              </a:rPr>
              <a:t>(805) </a:t>
            </a:r>
            <a:r>
              <a:rPr kumimoji="0" lang="en-US" altLang="en-US" sz="1800" b="0" i="0" u="none" strike="noStrike" kern="1200" cap="none" spc="0" normalizeH="0" baseline="0" noProof="0" dirty="0" smtClean="0">
                <a:ln>
                  <a:noFill/>
                </a:ln>
                <a:solidFill>
                  <a:srgbClr val="1F88BD"/>
                </a:solidFill>
                <a:effectLst/>
                <a:uLnTx/>
                <a:uFillTx/>
                <a:latin typeface="Arial" panose="020B0604020202020204" pitchFamily="34" charset="0"/>
                <a:ea typeface="ヒラギノ角ゴ Pro W3"/>
                <a:cs typeface="Arial" panose="020B0604020202020204" pitchFamily="34" charset="0"/>
              </a:rPr>
              <a:t>562-1676</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smtClean="0">
                <a:solidFill>
                  <a:srgbClr val="1F88BD"/>
                </a:solidFill>
                <a:latin typeface="Arial" panose="020B0604020202020204" pitchFamily="34" charset="0"/>
                <a:ea typeface="ヒラギノ角ゴ Pro W3"/>
                <a:cs typeface="Arial" panose="020B0604020202020204" pitchFamily="34" charset="0"/>
                <a:hlinkClick r:id="rId4"/>
              </a:rPr>
              <a:t>provideronboarding@cencalhealth.org</a:t>
            </a:r>
            <a:r>
              <a:rPr lang="en-US" altLang="en-US" dirty="0" smtClean="0">
                <a:solidFill>
                  <a:srgbClr val="1F88BD"/>
                </a:solidFill>
                <a:latin typeface="Arial" panose="020B0604020202020204" pitchFamily="34" charset="0"/>
                <a:ea typeface="ヒラギノ角ゴ Pro W3"/>
                <a:cs typeface="Arial" panose="020B0604020202020204" pitchFamily="34" charset="0"/>
              </a:rPr>
              <a:t> </a:t>
            </a:r>
            <a:endParaRPr kumimoji="0" lang="en-US" altLang="en-US" sz="1800" b="0" i="0" u="none" strike="noStrike" kern="1200" cap="none" spc="0" normalizeH="0" baseline="0" noProof="0" dirty="0">
              <a:ln>
                <a:noFill/>
              </a:ln>
              <a:solidFill>
                <a:srgbClr val="1F88BD"/>
              </a:solidFill>
              <a:effectLst/>
              <a:uLnTx/>
              <a:uFillTx/>
              <a:latin typeface="Arial" panose="020B0604020202020204" pitchFamily="34" charset="0"/>
              <a:ea typeface="ヒラギノ角ゴ Pro W3"/>
              <a:cs typeface="Arial" panose="020B0604020202020204" pitchFamily="34" charset="0"/>
            </a:endParaRPr>
          </a:p>
        </p:txBody>
      </p:sp>
      <p:sp>
        <p:nvSpPr>
          <p:cNvPr id="147460" name="TextBox 13"/>
          <p:cNvSpPr txBox="1">
            <a:spLocks noChangeArrowheads="1"/>
          </p:cNvSpPr>
          <p:nvPr/>
        </p:nvSpPr>
        <p:spPr bwMode="auto">
          <a:xfrm>
            <a:off x="4400550" y="2446338"/>
            <a:ext cx="50133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webmaster@cencalhealth.org</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www.cencalhealth.org/providers/provider-portal/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w Cen MT" panose="020B0602020104020603" pitchFamily="34" charset="0"/>
              <a:ea typeface="+mn-ea"/>
              <a:cs typeface="+mn-cs"/>
            </a:endParaRPr>
          </a:p>
        </p:txBody>
      </p:sp>
      <p:sp>
        <p:nvSpPr>
          <p:cNvPr id="8" name="Pentagon 7"/>
          <p:cNvSpPr/>
          <p:nvPr/>
        </p:nvSpPr>
        <p:spPr>
          <a:xfrm>
            <a:off x="1057275" y="1228725"/>
            <a:ext cx="3260725" cy="8842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Provider Services Representatives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Contracting/Onboarding</a:t>
            </a:r>
          </a:p>
        </p:txBody>
      </p:sp>
      <p:sp>
        <p:nvSpPr>
          <p:cNvPr id="18" name="Pentagon 17"/>
          <p:cNvSpPr/>
          <p:nvPr/>
        </p:nvSpPr>
        <p:spPr>
          <a:xfrm>
            <a:off x="1057275" y="2217738"/>
            <a:ext cx="3260725" cy="1074737"/>
          </a:xfrm>
          <a:prstGeom prst="homePlate">
            <a:avLst/>
          </a:prstGeom>
          <a:solidFill>
            <a:srgbClr val="A79C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Provider Portal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Access/Issues/Education</a:t>
            </a:r>
          </a:p>
        </p:txBody>
      </p:sp>
      <p:sp>
        <p:nvSpPr>
          <p:cNvPr id="23" name="Pentagon 22"/>
          <p:cNvSpPr/>
          <p:nvPr/>
        </p:nvSpPr>
        <p:spPr>
          <a:xfrm>
            <a:off x="1057275" y="3487982"/>
            <a:ext cx="3249613" cy="1047750"/>
          </a:xfrm>
          <a:prstGeom prst="homePlate">
            <a:avLst/>
          </a:prstGeom>
          <a:solidFill>
            <a:srgbClr val="20AAE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Claims &amp; </a:t>
            </a:r>
            <a:r>
              <a:rPr kumimoji="0" 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Billing</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dirty="0" smtClean="0">
                <a:solidFill>
                  <a:srgbClr val="FFFFFF"/>
                </a:solidFill>
                <a:latin typeface="Calibri" panose="020F0502020204030204"/>
              </a:rPr>
              <a:t>Claims Support &amp; Claims Training</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7466" name="Rectangle 15"/>
          <p:cNvSpPr>
            <a:spLocks noChangeArrowheads="1"/>
          </p:cNvSpPr>
          <p:nvPr/>
        </p:nvSpPr>
        <p:spPr bwMode="auto">
          <a:xfrm>
            <a:off x="4400550" y="379144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1F88BD"/>
                </a:solidFill>
                <a:effectLst/>
                <a:uLnTx/>
                <a:uFillTx/>
                <a:latin typeface="Arial" panose="020B0604020202020204" pitchFamily="34" charset="0"/>
                <a:ea typeface="ヒラギノ角ゴ Pro W3"/>
                <a:cs typeface="Arial" panose="020B0604020202020204" pitchFamily="34" charset="0"/>
              </a:rPr>
              <a:t>(805) </a:t>
            </a:r>
            <a:r>
              <a:rPr kumimoji="0" lang="en-US" altLang="en-US" sz="1800" b="0" i="0" u="none" strike="noStrike" kern="1200" cap="none" spc="0" normalizeH="0" baseline="0" noProof="0" dirty="0" smtClean="0">
                <a:ln>
                  <a:noFill/>
                </a:ln>
                <a:solidFill>
                  <a:srgbClr val="1F88BD"/>
                </a:solidFill>
                <a:effectLst/>
                <a:uLnTx/>
                <a:uFillTx/>
                <a:latin typeface="Arial" panose="020B0604020202020204" pitchFamily="34" charset="0"/>
                <a:ea typeface="ヒラギノ角ゴ Pro W3"/>
                <a:cs typeface="Arial" panose="020B0604020202020204" pitchFamily="34" charset="0"/>
              </a:rPr>
              <a:t>562-1083 or (800) 421-2560 ext. 1083</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err="1" smtClean="0">
                <a:solidFill>
                  <a:srgbClr val="1F88BD"/>
                </a:solidFill>
                <a:latin typeface="Arial" panose="020B0604020202020204" pitchFamily="34" charset="0"/>
                <a:ea typeface="ヒラギノ角ゴ Pro W3"/>
                <a:cs typeface="Arial" panose="020B0604020202020204" pitchFamily="34" charset="0"/>
                <a:hlinkClick r:id="rId7"/>
              </a:rPr>
              <a:t>cencalclaims@cencalhealth.og</a:t>
            </a:r>
            <a:r>
              <a:rPr lang="en-US" altLang="en-US" dirty="0" smtClean="0">
                <a:solidFill>
                  <a:srgbClr val="1F88BD"/>
                </a:solidFill>
                <a:latin typeface="Arial" panose="020B0604020202020204" pitchFamily="34" charset="0"/>
                <a:ea typeface="ヒラギノ角ゴ Pro W3"/>
                <a:cs typeface="Arial" panose="020B0604020202020204" pitchFamily="34" charset="0"/>
              </a:rPr>
              <a:t> </a:t>
            </a:r>
            <a:endParaRPr kumimoji="0" lang="en-US" altLang="en-US" sz="1800" b="0" i="0" u="none" strike="noStrike" kern="1200" cap="none" spc="0" normalizeH="0" baseline="0" noProof="0" dirty="0">
              <a:ln>
                <a:noFill/>
              </a:ln>
              <a:solidFill>
                <a:srgbClr val="1F88BD"/>
              </a:solidFill>
              <a:effectLst/>
              <a:uLnTx/>
              <a:uFillTx/>
              <a:latin typeface="Arial" panose="020B0604020202020204" pitchFamily="34" charset="0"/>
              <a:ea typeface="ヒラギノ角ゴ Pro W3"/>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w Cen MT" panose="020B0602020104020603" pitchFamily="34" charset="0"/>
                <a:ea typeface="ヒラギノ角ゴ Pro W3"/>
                <a:cs typeface="Arial" panose="020B0604020202020204" pitchFamily="34" charset="0"/>
                <a:hlinkClick r:id="rId8"/>
              </a:rPr>
              <a:t>www.cencalhealth.org/providers/claims/</a:t>
            </a:r>
            <a:endParaRPr kumimoji="0" lang="en-US" altLang="en-US" sz="1800" b="0" i="0" u="none" strike="noStrike" kern="1200" cap="none" spc="0" normalizeH="0" baseline="0" noProof="0" dirty="0">
              <a:ln>
                <a:noFill/>
              </a:ln>
              <a:solidFill>
                <a:srgbClr val="000000"/>
              </a:solidFill>
              <a:effectLst/>
              <a:uLnTx/>
              <a:uFillTx/>
              <a:latin typeface="Tw Cen MT" panose="020B0602020104020603"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4053458790"/>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95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695450"/>
            <a:ext cx="121793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A193FF8-648B-EA43-97AF-A5228C53A18A}"/>
              </a:ext>
            </a:extLst>
          </p:cNvPr>
          <p:cNvSpPr/>
          <p:nvPr/>
        </p:nvSpPr>
        <p:spPr>
          <a:xfrm>
            <a:off x="0" y="6149975"/>
            <a:ext cx="12192000" cy="708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87419"/>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p:txBody>
          <a:bodyPr/>
          <a:lstStyle/>
          <a:p>
            <a:r>
              <a:rPr lang="en-US" dirty="0">
                <a:solidFill>
                  <a:schemeClr val="bg1"/>
                </a:solidFill>
              </a:rPr>
              <a:t>Medical Necessity Criteria</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988744" y="1538288"/>
            <a:ext cx="10515600" cy="4486275"/>
          </a:xfrm>
        </p:spPr>
        <p:txBody>
          <a:bodyPr/>
          <a:lstStyle/>
          <a:p>
            <a:pPr marL="55563" lvl="1" indent="0">
              <a:buNone/>
            </a:pPr>
            <a:r>
              <a:rPr lang="en-US" sz="2000" b="0" dirty="0">
                <a:solidFill>
                  <a:srgbClr val="0070C0"/>
                </a:solidFill>
              </a:rPr>
              <a:t>Services are Medically Necessary when: </a:t>
            </a:r>
          </a:p>
          <a:p>
            <a:pPr marL="512763" lvl="1" indent="-457200">
              <a:buAutoNum type="arabicPeriod"/>
            </a:pPr>
            <a:r>
              <a:rPr lang="en-US" sz="2000" dirty="0">
                <a:solidFill>
                  <a:srgbClr val="0070C0"/>
                </a:solidFill>
              </a:rPr>
              <a:t>Indicated</a:t>
            </a:r>
          </a:p>
          <a:p>
            <a:pPr marL="512763" lvl="1" indent="-457200">
              <a:buAutoNum type="arabicPeriod"/>
            </a:pPr>
            <a:r>
              <a:rPr lang="en-US" sz="2000" dirty="0">
                <a:solidFill>
                  <a:srgbClr val="0070C0"/>
                </a:solidFill>
              </a:rPr>
              <a:t>Appropriate</a:t>
            </a:r>
          </a:p>
          <a:p>
            <a:pPr marL="512763" lvl="1" indent="-457200">
              <a:buAutoNum type="arabicPeriod"/>
            </a:pPr>
            <a:r>
              <a:rPr lang="en-US" sz="2000" dirty="0">
                <a:solidFill>
                  <a:srgbClr val="0070C0"/>
                </a:solidFill>
              </a:rPr>
              <a:t>Efficacious-at the initiation of treatment</a:t>
            </a:r>
          </a:p>
          <a:p>
            <a:pPr marL="512763" lvl="1" indent="-457200">
              <a:buAutoNum type="arabicPeriod"/>
            </a:pPr>
            <a:r>
              <a:rPr lang="en-US" sz="2000" dirty="0">
                <a:solidFill>
                  <a:srgbClr val="0070C0"/>
                </a:solidFill>
              </a:rPr>
              <a:t>Efficient</a:t>
            </a:r>
          </a:p>
          <a:p>
            <a:pPr marL="512763" lvl="1" indent="-457200">
              <a:buAutoNum type="arabicPeriod"/>
            </a:pPr>
            <a:r>
              <a:rPr lang="en-US" sz="2000" dirty="0">
                <a:solidFill>
                  <a:srgbClr val="0070C0"/>
                </a:solidFill>
              </a:rPr>
              <a:t>Effective-at the continuation/renewal of treatment authorizations</a:t>
            </a:r>
          </a:p>
          <a:p>
            <a:pPr marL="55563" lvl="1" indent="0">
              <a:buNone/>
            </a:pPr>
            <a:endParaRPr lang="en-US" sz="2000" dirty="0">
              <a:solidFill>
                <a:srgbClr val="0070C0"/>
              </a:solidFill>
            </a:endParaRPr>
          </a:p>
          <a:p>
            <a:pPr marL="55563" lvl="1" indent="0">
              <a:buNone/>
            </a:pPr>
            <a:r>
              <a:rPr lang="en-US" sz="2000" dirty="0" smtClean="0">
                <a:solidFill>
                  <a:srgbClr val="0070C0"/>
                </a:solidFill>
              </a:rPr>
              <a:t>CenCal</a:t>
            </a:r>
            <a:r>
              <a:rPr lang="en-US" sz="2000" dirty="0">
                <a:solidFill>
                  <a:srgbClr val="0070C0"/>
                </a:solidFill>
              </a:rPr>
              <a:t> </a:t>
            </a:r>
            <a:r>
              <a:rPr lang="en-US" sz="2000" dirty="0" smtClean="0">
                <a:solidFill>
                  <a:srgbClr val="0070C0"/>
                </a:solidFill>
              </a:rPr>
              <a:t>Health’s </a:t>
            </a:r>
            <a:r>
              <a:rPr lang="en-US" sz="2000" dirty="0">
                <a:solidFill>
                  <a:srgbClr val="0070C0"/>
                </a:solidFill>
              </a:rPr>
              <a:t>Clinical Guidelines indicate that services are medically necessary when:</a:t>
            </a:r>
          </a:p>
          <a:p>
            <a:pPr marL="747713" lvl="2" indent="-234950"/>
            <a:r>
              <a:rPr lang="en-US" b="0" dirty="0">
                <a:solidFill>
                  <a:srgbClr val="0070C0"/>
                </a:solidFill>
              </a:rPr>
              <a:t> Member’s behaviors are moderate to severe and across multiple domains and impair their functioning </a:t>
            </a:r>
          </a:p>
          <a:p>
            <a:pPr marL="747713" lvl="2" indent="-234950"/>
            <a:r>
              <a:rPr lang="en-US" dirty="0">
                <a:solidFill>
                  <a:srgbClr val="0070C0"/>
                </a:solidFill>
              </a:rPr>
              <a:t>Member can participate safely in Outpatient care and are not a risk to self or others.</a:t>
            </a:r>
          </a:p>
          <a:p>
            <a:pPr marL="55563" lvl="1" indent="0">
              <a:buNone/>
            </a:pPr>
            <a:endParaRPr lang="en-US" dirty="0">
              <a:solidFill>
                <a:srgbClr val="0070C0"/>
              </a:solidFill>
            </a:endParaRPr>
          </a:p>
          <a:p>
            <a:pPr marL="290513" lvl="1" indent="-234950"/>
            <a:endParaRPr lang="en-US" b="0" dirty="0">
              <a:solidFill>
                <a:srgbClr val="0070C0"/>
              </a:solidFill>
            </a:endParaRPr>
          </a:p>
        </p:txBody>
      </p:sp>
    </p:spTree>
    <p:extLst>
      <p:ext uri="{BB962C8B-B14F-4D97-AF65-F5344CB8AC3E}">
        <p14:creationId xmlns:p14="http://schemas.microsoft.com/office/powerpoint/2010/main" val="225183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EA4C95-0757-AB42-8047-18B28072C74B}"/>
              </a:ext>
            </a:extLst>
          </p:cNvPr>
          <p:cNvPicPr>
            <a:picLocks noChangeAspect="1"/>
          </p:cNvPicPr>
          <p:nvPr/>
        </p:nvPicPr>
        <p:blipFill>
          <a:blip r:embed="rId3" cstate="screen">
            <a:alphaModFix amt="2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sp>
        <p:nvSpPr>
          <p:cNvPr id="8" name="Title 1">
            <a:extLst>
              <a:ext uri="{FF2B5EF4-FFF2-40B4-BE49-F238E27FC236}">
                <a16:creationId xmlns:a16="http://schemas.microsoft.com/office/drawing/2014/main" id="{30254F32-A933-BB45-BF36-E2C0E46ECD38}"/>
              </a:ext>
            </a:extLst>
          </p:cNvPr>
          <p:cNvSpPr txBox="1">
            <a:spLocks/>
          </p:cNvSpPr>
          <p:nvPr/>
        </p:nvSpPr>
        <p:spPr>
          <a:xfrm>
            <a:off x="390280" y="311470"/>
            <a:ext cx="114241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rPr>
              <a:t>Services Are Not Covered Under the following Conditions</a:t>
            </a:r>
            <a:endParaRPr lang="en-US" sz="3600" dirty="0">
              <a:solidFill>
                <a:schemeClr val="bg1"/>
              </a:solidFill>
            </a:endParaRPr>
          </a:p>
        </p:txBody>
      </p:sp>
      <p:sp>
        <p:nvSpPr>
          <p:cNvPr id="10" name="Content Placeholder 2">
            <a:extLst>
              <a:ext uri="{FF2B5EF4-FFF2-40B4-BE49-F238E27FC236}">
                <a16:creationId xmlns:a16="http://schemas.microsoft.com/office/drawing/2014/main" id="{879E46EF-E4B3-3F4D-90DE-DFDE2659381B}"/>
              </a:ext>
            </a:extLst>
          </p:cNvPr>
          <p:cNvSpPr txBox="1">
            <a:spLocks/>
          </p:cNvSpPr>
          <p:nvPr/>
        </p:nvSpPr>
        <p:spPr>
          <a:xfrm>
            <a:off x="838200" y="1680009"/>
            <a:ext cx="10515600" cy="448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lvl="1" indent="-342900">
              <a:buFont typeface="Wingdings" panose="05000000000000000000" pitchFamily="2" charset="2"/>
              <a:buChar char="ü"/>
            </a:pPr>
            <a:r>
              <a:rPr lang="en-US" dirty="0" smtClean="0">
                <a:solidFill>
                  <a:schemeClr val="bg1"/>
                </a:solidFill>
              </a:rPr>
              <a:t>When there are no continued clinical benefit expected.</a:t>
            </a:r>
          </a:p>
          <a:p>
            <a:pPr marL="398463" lvl="1" indent="-342900">
              <a:buFont typeface="Wingdings" panose="05000000000000000000" pitchFamily="2" charset="2"/>
              <a:buChar char="ü"/>
            </a:pPr>
            <a:r>
              <a:rPr lang="en-US" dirty="0" smtClean="0">
                <a:solidFill>
                  <a:schemeClr val="bg1"/>
                </a:solidFill>
              </a:rPr>
              <a:t>When services occur for Respite</a:t>
            </a:r>
          </a:p>
          <a:p>
            <a:pPr marL="398463" lvl="1" indent="-342900">
              <a:buFont typeface="Wingdings" panose="05000000000000000000" pitchFamily="2" charset="2"/>
              <a:buChar char="ü"/>
            </a:pPr>
            <a:r>
              <a:rPr lang="en-US" dirty="0" smtClean="0">
                <a:solidFill>
                  <a:schemeClr val="bg1"/>
                </a:solidFill>
              </a:rPr>
              <a:t>When services occur in day care or in a non-conventional settings such as </a:t>
            </a:r>
            <a:r>
              <a:rPr lang="en-US" u="sng" dirty="0" smtClean="0">
                <a:solidFill>
                  <a:schemeClr val="bg1"/>
                </a:solidFill>
              </a:rPr>
              <a:t>camps</a:t>
            </a:r>
            <a:r>
              <a:rPr lang="en-US" dirty="0" smtClean="0">
                <a:solidFill>
                  <a:schemeClr val="bg1"/>
                </a:solidFill>
              </a:rPr>
              <a:t>, resorts, or spas.</a:t>
            </a:r>
          </a:p>
          <a:p>
            <a:pPr marL="398463" lvl="1" indent="-342900">
              <a:buFont typeface="Wingdings" panose="05000000000000000000" pitchFamily="2" charset="2"/>
              <a:buChar char="ü"/>
            </a:pPr>
            <a:r>
              <a:rPr lang="en-US" dirty="0" smtClean="0">
                <a:solidFill>
                  <a:schemeClr val="bg1"/>
                </a:solidFill>
              </a:rPr>
              <a:t>When services for Custodial care such as</a:t>
            </a:r>
          </a:p>
          <a:p>
            <a:pPr marL="855663" lvl="2" indent="-342900">
              <a:buFont typeface="Courier New" panose="02070309020205020404" pitchFamily="49" charset="0"/>
              <a:buChar char="o"/>
            </a:pPr>
            <a:r>
              <a:rPr lang="en-US" dirty="0" smtClean="0">
                <a:solidFill>
                  <a:schemeClr val="bg1"/>
                </a:solidFill>
              </a:rPr>
              <a:t>Service to maintain the client or anyone else’s safety</a:t>
            </a:r>
          </a:p>
          <a:p>
            <a:pPr marL="398463" lvl="1" indent="-342900">
              <a:buFont typeface="Wingdings" panose="05000000000000000000" pitchFamily="2" charset="2"/>
              <a:buChar char="ü"/>
            </a:pPr>
            <a:r>
              <a:rPr lang="en-US" dirty="0" smtClean="0">
                <a:solidFill>
                  <a:schemeClr val="bg1"/>
                </a:solidFill>
              </a:rPr>
              <a:t>Treatment that is solely vocationally or recreationally based</a:t>
            </a:r>
          </a:p>
          <a:p>
            <a:pPr marL="398463" lvl="1" indent="-342900">
              <a:buFont typeface="Wingdings" panose="05000000000000000000" pitchFamily="2" charset="2"/>
              <a:buChar char="ü"/>
            </a:pPr>
            <a:r>
              <a:rPr lang="en-US" dirty="0" smtClean="0">
                <a:solidFill>
                  <a:schemeClr val="bg1"/>
                </a:solidFill>
              </a:rPr>
              <a:t>Services that are not supported by industry standards or national guidelines.</a:t>
            </a:r>
          </a:p>
          <a:p>
            <a:pPr marL="914400" lvl="2" indent="0">
              <a:buFont typeface="Arial" panose="020B0604020202020204" pitchFamily="34" charset="0"/>
              <a:buNone/>
            </a:pPr>
            <a:endParaRPr lang="en-US" dirty="0"/>
          </a:p>
        </p:txBody>
      </p:sp>
    </p:spTree>
    <p:extLst>
      <p:ext uri="{BB962C8B-B14F-4D97-AF65-F5344CB8AC3E}">
        <p14:creationId xmlns:p14="http://schemas.microsoft.com/office/powerpoint/2010/main" val="368217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C0603-2BD4-0C48-BDF0-CAD7D3699012}"/>
              </a:ext>
            </a:extLst>
          </p:cNvPr>
          <p:cNvSpPr/>
          <p:nvPr/>
        </p:nvSpPr>
        <p:spPr>
          <a:xfrm>
            <a:off x="0" y="0"/>
            <a:ext cx="12192000" cy="13419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4F32-A933-BB45-BF36-E2C0E46ECD38}"/>
              </a:ext>
            </a:extLst>
          </p:cNvPr>
          <p:cNvSpPr>
            <a:spLocks noGrp="1"/>
          </p:cNvSpPr>
          <p:nvPr>
            <p:ph type="title"/>
          </p:nvPr>
        </p:nvSpPr>
        <p:spPr>
          <a:xfrm>
            <a:off x="838200" y="365125"/>
            <a:ext cx="10515600" cy="877521"/>
          </a:xfrm>
        </p:spPr>
        <p:txBody>
          <a:bodyPr/>
          <a:lstStyle/>
          <a:p>
            <a:r>
              <a:rPr lang="en-US" sz="3600" dirty="0">
                <a:solidFill>
                  <a:schemeClr val="bg1"/>
                </a:solidFill>
              </a:rPr>
              <a:t>Updated ABA Referral Process</a:t>
            </a:r>
          </a:p>
        </p:txBody>
      </p:sp>
      <p:sp>
        <p:nvSpPr>
          <p:cNvPr id="3" name="Content Placeholder 2">
            <a:extLst>
              <a:ext uri="{FF2B5EF4-FFF2-40B4-BE49-F238E27FC236}">
                <a16:creationId xmlns:a16="http://schemas.microsoft.com/office/drawing/2014/main" id="{879E46EF-E4B3-3F4D-90DE-DFDE2659381B}"/>
              </a:ext>
            </a:extLst>
          </p:cNvPr>
          <p:cNvSpPr>
            <a:spLocks noGrp="1"/>
          </p:cNvSpPr>
          <p:nvPr>
            <p:ph idx="1"/>
          </p:nvPr>
        </p:nvSpPr>
        <p:spPr>
          <a:xfrm>
            <a:off x="638907" y="1707037"/>
            <a:ext cx="10515600" cy="4486275"/>
          </a:xfrm>
        </p:spPr>
        <p:txBody>
          <a:bodyPr/>
          <a:lstStyle/>
          <a:p>
            <a:pPr marL="0" indent="0">
              <a:buNone/>
            </a:pPr>
            <a:r>
              <a:rPr lang="en-US" sz="2000" b="0" dirty="0"/>
              <a:t>Eligible Recommending Providers include Physicians, Psychologists, Psychiatrists, or Surgeons will submit an ABA referral to the BH Department on the </a:t>
            </a:r>
            <a:r>
              <a:rPr lang="en-US" sz="2000" u="sng" dirty="0"/>
              <a:t>ABA Referral Form</a:t>
            </a:r>
          </a:p>
          <a:p>
            <a:pPr lvl="1"/>
            <a:endParaRPr lang="en-US" sz="2000" dirty="0" smtClean="0"/>
          </a:p>
          <a:p>
            <a:pPr lvl="1"/>
            <a:r>
              <a:rPr lang="en-US" sz="2000" dirty="0" smtClean="0"/>
              <a:t>The </a:t>
            </a:r>
            <a:r>
              <a:rPr lang="en-US" sz="2000" dirty="0"/>
              <a:t>Recommending Provider and Member will identify their ABA provider of </a:t>
            </a:r>
            <a:r>
              <a:rPr lang="en-US" sz="2000" dirty="0" smtClean="0"/>
              <a:t>choice</a:t>
            </a:r>
          </a:p>
          <a:p>
            <a:pPr marL="457200" lvl="1" indent="0">
              <a:buNone/>
            </a:pPr>
            <a:endParaRPr lang="en-US" sz="800" dirty="0"/>
          </a:p>
          <a:p>
            <a:pPr lvl="1"/>
            <a:r>
              <a:rPr lang="en-US" sz="2000" dirty="0"/>
              <a:t>The referral authorization is good for a 6-month </a:t>
            </a:r>
            <a:r>
              <a:rPr lang="en-US" sz="2000" dirty="0" smtClean="0"/>
              <a:t>period</a:t>
            </a:r>
          </a:p>
          <a:p>
            <a:pPr marL="457200" lvl="1" indent="0">
              <a:buNone/>
            </a:pPr>
            <a:endParaRPr lang="en-US" sz="800" dirty="0"/>
          </a:p>
          <a:p>
            <a:pPr lvl="1"/>
            <a:r>
              <a:rPr lang="en-US" sz="2000" dirty="0"/>
              <a:t>ABA providers can submit an ABA referral on behalf of a qualified provider.</a:t>
            </a:r>
          </a:p>
          <a:p>
            <a:pPr lvl="2">
              <a:buFont typeface="Courier New" panose="02070309020205020404" pitchFamily="49" charset="0"/>
              <a:buChar char="o"/>
            </a:pPr>
            <a:r>
              <a:rPr lang="en-US" sz="1600" dirty="0"/>
              <a:t>Additional information may be needed from the recommending provider, our team will outreach recommending provider.</a:t>
            </a:r>
          </a:p>
          <a:p>
            <a:pPr lvl="2">
              <a:buFont typeface="Courier New" panose="02070309020205020404" pitchFamily="49" charset="0"/>
              <a:buChar char="o"/>
            </a:pPr>
            <a:r>
              <a:rPr lang="en-US" sz="1600" dirty="0"/>
              <a:t>A denial will only be issued to member and recommending provider.</a:t>
            </a:r>
          </a:p>
          <a:p>
            <a:pPr marL="457200" lvl="1" indent="0">
              <a:buNone/>
            </a:pPr>
            <a:endParaRPr lang="en-US" sz="1600" b="0" dirty="0"/>
          </a:p>
          <a:p>
            <a:pPr marL="0" indent="0">
              <a:buNone/>
            </a:pPr>
            <a:endParaRPr lang="en-US" sz="2400" b="0" dirty="0"/>
          </a:p>
          <a:p>
            <a:pPr marL="55563" lvl="1" indent="0">
              <a:buNone/>
            </a:pPr>
            <a:endParaRPr lang="en-US" b="0" dirty="0"/>
          </a:p>
          <a:p>
            <a:pPr marL="914400" lvl="2" indent="0">
              <a:buNone/>
            </a:pPr>
            <a:endParaRPr lang="en-US" b="0" dirty="0"/>
          </a:p>
        </p:txBody>
      </p:sp>
    </p:spTree>
    <p:extLst>
      <p:ext uri="{BB962C8B-B14F-4D97-AF65-F5344CB8AC3E}">
        <p14:creationId xmlns:p14="http://schemas.microsoft.com/office/powerpoint/2010/main" val="408538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74D9CE-5109-B74C-9D32-BB87390CF172}"/>
              </a:ext>
            </a:extLst>
          </p:cNvPr>
          <p:cNvSpPr/>
          <p:nvPr/>
        </p:nvSpPr>
        <p:spPr>
          <a:xfrm>
            <a:off x="12700" y="0"/>
            <a:ext cx="121793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706DB7D-3757-0143-89F4-1AD38FFF0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65964"/>
            <a:ext cx="2765036" cy="992036"/>
          </a:xfrm>
          <a:prstGeom prst="rect">
            <a:avLst/>
          </a:prstGeom>
        </p:spPr>
      </p:pic>
      <p:pic>
        <p:nvPicPr>
          <p:cNvPr id="12" name="Content Placeholder 4">
            <a:extLst>
              <a:ext uri="{FF2B5EF4-FFF2-40B4-BE49-F238E27FC236}">
                <a16:creationId xmlns:a16="http://schemas.microsoft.com/office/drawing/2014/main" id="{3D68C5A0-9B6C-4001-9997-9E96B3A581DB}"/>
              </a:ext>
            </a:extLst>
          </p:cNvPr>
          <p:cNvPicPr>
            <a:picLocks noChangeAspect="1"/>
          </p:cNvPicPr>
          <p:nvPr/>
        </p:nvPicPr>
        <p:blipFill>
          <a:blip r:embed="rId4"/>
          <a:stretch>
            <a:fillRect/>
          </a:stretch>
        </p:blipFill>
        <p:spPr>
          <a:xfrm>
            <a:off x="6622347" y="206846"/>
            <a:ext cx="4912764" cy="6444305"/>
          </a:xfrm>
          <a:prstGeom prst="rect">
            <a:avLst/>
          </a:prstGeom>
        </p:spPr>
      </p:pic>
      <p:sp>
        <p:nvSpPr>
          <p:cNvPr id="2" name="TextBox 1"/>
          <p:cNvSpPr txBox="1"/>
          <p:nvPr/>
        </p:nvSpPr>
        <p:spPr>
          <a:xfrm>
            <a:off x="3017500" y="6057183"/>
            <a:ext cx="2813539" cy="646331"/>
          </a:xfrm>
          <a:prstGeom prst="rect">
            <a:avLst/>
          </a:prstGeom>
          <a:noFill/>
        </p:spPr>
        <p:txBody>
          <a:bodyPr wrap="square" rtlCol="0">
            <a:spAutoFit/>
          </a:bodyPr>
          <a:lstStyle/>
          <a:p>
            <a:r>
              <a:rPr lang="en-US" dirty="0" smtClean="0">
                <a:solidFill>
                  <a:srgbClr val="FF0000"/>
                </a:solidFill>
              </a:rPr>
              <a:t>Need to add our online resource reference link</a:t>
            </a:r>
            <a:endParaRPr lang="en-US" dirty="0">
              <a:solidFill>
                <a:srgbClr val="FF0000"/>
              </a:solidFill>
            </a:endParaRPr>
          </a:p>
        </p:txBody>
      </p:sp>
      <p:sp>
        <p:nvSpPr>
          <p:cNvPr id="3" name="Rectangle 2"/>
          <p:cNvSpPr/>
          <p:nvPr/>
        </p:nvSpPr>
        <p:spPr>
          <a:xfrm>
            <a:off x="6769282" y="3810000"/>
            <a:ext cx="4618893" cy="1641231"/>
          </a:xfrm>
          <a:prstGeom prst="rect">
            <a:avLst/>
          </a:prstGeom>
          <a:noFill/>
          <a:ln w="19050">
            <a:solidFill>
              <a:srgbClr val="E767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69282" y="6057183"/>
            <a:ext cx="4618893" cy="304799"/>
          </a:xfrm>
          <a:prstGeom prst="rect">
            <a:avLst/>
          </a:prstGeom>
          <a:noFill/>
          <a:ln w="19050">
            <a:solidFill>
              <a:srgbClr val="E767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79E46EF-E4B3-3F4D-90DE-DFDE2659381B}"/>
              </a:ext>
            </a:extLst>
          </p:cNvPr>
          <p:cNvSpPr txBox="1">
            <a:spLocks/>
          </p:cNvSpPr>
          <p:nvPr/>
        </p:nvSpPr>
        <p:spPr>
          <a:xfrm>
            <a:off x="335937" y="1502194"/>
            <a:ext cx="6041417" cy="3778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1"/>
                </a:solidFill>
              </a:rPr>
              <a:t>CenCal Health will review and provide a status determination on all authorizations within 5 business days</a:t>
            </a:r>
          </a:p>
          <a:p>
            <a:pPr marL="0" indent="0">
              <a:buFont typeface="Arial" panose="020B0604020202020204" pitchFamily="34" charset="0"/>
              <a:buNone/>
            </a:pPr>
            <a:endParaRPr lang="en-US" sz="1000" dirty="0" smtClean="0">
              <a:solidFill>
                <a:schemeClr val="bg1"/>
              </a:solidFill>
            </a:endParaRPr>
          </a:p>
          <a:p>
            <a:pPr lvl="1"/>
            <a:r>
              <a:rPr lang="en-US" sz="2000" dirty="0" smtClean="0">
                <a:solidFill>
                  <a:schemeClr val="bg1"/>
                </a:solidFill>
              </a:rPr>
              <a:t>For treatment plans that do not include the minimum required information, the provider can request a delay. </a:t>
            </a:r>
          </a:p>
          <a:p>
            <a:pPr lvl="2"/>
            <a:r>
              <a:rPr lang="en-US" sz="1600" dirty="0" smtClean="0">
                <a:solidFill>
                  <a:schemeClr val="bg1"/>
                </a:solidFill>
              </a:rPr>
              <a:t>A delay notification will be issued that allows up to 14, no more than 28 days for a decision to be made. </a:t>
            </a:r>
          </a:p>
          <a:p>
            <a:pPr marL="914400" lvl="2" indent="0">
              <a:buNone/>
            </a:pPr>
            <a:endParaRPr lang="en-US" sz="1600" dirty="0" smtClean="0">
              <a:solidFill>
                <a:schemeClr val="bg1"/>
              </a:solidFill>
            </a:endParaRPr>
          </a:p>
          <a:p>
            <a:pPr lvl="1"/>
            <a:r>
              <a:rPr lang="en-US" sz="2000" dirty="0" smtClean="0">
                <a:solidFill>
                  <a:schemeClr val="bg1"/>
                </a:solidFill>
              </a:rPr>
              <a:t>This will provide additional time to submit the required information</a:t>
            </a:r>
          </a:p>
          <a:p>
            <a:pPr marL="0" indent="0">
              <a:buFont typeface="Arial" panose="020B0604020202020204" pitchFamily="34" charset="0"/>
              <a:buNone/>
            </a:pPr>
            <a:endParaRPr lang="en-US" sz="1600" dirty="0" smtClean="0"/>
          </a:p>
          <a:p>
            <a:pPr marL="0" indent="0">
              <a:buFont typeface="Arial" panose="020B0604020202020204" pitchFamily="34" charset="0"/>
              <a:buNone/>
            </a:pPr>
            <a:endParaRPr lang="en-US" sz="2400" dirty="0" smtClean="0"/>
          </a:p>
          <a:p>
            <a:pPr marL="55563" lvl="1" indent="0">
              <a:buFont typeface="Arial" panose="020B0604020202020204" pitchFamily="34" charset="0"/>
              <a:buNone/>
            </a:pPr>
            <a:endParaRPr lang="en-US" dirty="0" smtClean="0"/>
          </a:p>
          <a:p>
            <a:pPr marL="914400" lvl="2" indent="0">
              <a:buFont typeface="Arial" panose="020B0604020202020204" pitchFamily="34" charset="0"/>
              <a:buNone/>
            </a:pPr>
            <a:endParaRPr lang="en-US" dirty="0"/>
          </a:p>
        </p:txBody>
      </p:sp>
      <p:sp>
        <p:nvSpPr>
          <p:cNvPr id="15" name="Title 1">
            <a:extLst>
              <a:ext uri="{FF2B5EF4-FFF2-40B4-BE49-F238E27FC236}">
                <a16:creationId xmlns:a16="http://schemas.microsoft.com/office/drawing/2014/main" id="{30254F32-A933-BB45-BF36-E2C0E46ECD38}"/>
              </a:ext>
            </a:extLst>
          </p:cNvPr>
          <p:cNvSpPr txBox="1">
            <a:spLocks/>
          </p:cNvSpPr>
          <p:nvPr/>
        </p:nvSpPr>
        <p:spPr>
          <a:xfrm>
            <a:off x="438027" y="289200"/>
            <a:ext cx="5527431" cy="8189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rPr>
              <a:t>Referral Form &amp; Processing </a:t>
            </a:r>
            <a:endParaRPr lang="en-US" sz="3600" dirty="0">
              <a:solidFill>
                <a:schemeClr val="bg1"/>
              </a:solidFill>
            </a:endParaRPr>
          </a:p>
        </p:txBody>
      </p:sp>
    </p:spTree>
    <p:extLst>
      <p:ext uri="{BB962C8B-B14F-4D97-AF65-F5344CB8AC3E}">
        <p14:creationId xmlns:p14="http://schemas.microsoft.com/office/powerpoint/2010/main" val="5513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theme/theme1.xml><?xml version="1.0" encoding="utf-8"?>
<a:theme xmlns:a="http://schemas.openxmlformats.org/drawingml/2006/main" name="Custom Design">
  <a:themeElements>
    <a:clrScheme name="Custom 7">
      <a:dk1>
        <a:srgbClr val="000000"/>
      </a:dk1>
      <a:lt1>
        <a:srgbClr val="FFFFFF"/>
      </a:lt1>
      <a:dk2>
        <a:srgbClr val="44546A"/>
      </a:dk2>
      <a:lt2>
        <a:srgbClr val="E7E6E6"/>
      </a:lt2>
      <a:accent1>
        <a:srgbClr val="37A797"/>
      </a:accent1>
      <a:accent2>
        <a:srgbClr val="1F88BD"/>
      </a:accent2>
      <a:accent3>
        <a:srgbClr val="E2D165"/>
      </a:accent3>
      <a:accent4>
        <a:srgbClr val="C0DC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CenCal ppt ">
      <a:dk1>
        <a:srgbClr val="000000"/>
      </a:dk1>
      <a:lt1>
        <a:srgbClr val="FFFFFF"/>
      </a:lt1>
      <a:dk2>
        <a:srgbClr val="44546A"/>
      </a:dk2>
      <a:lt2>
        <a:srgbClr val="E7E6E6"/>
      </a:lt2>
      <a:accent1>
        <a:srgbClr val="37A797"/>
      </a:accent1>
      <a:accent2>
        <a:srgbClr val="1F88BD"/>
      </a:accent2>
      <a:accent3>
        <a:srgbClr val="E2D165"/>
      </a:accent3>
      <a:accent4>
        <a:srgbClr val="C7E4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Custom Design">
  <a:themeElements>
    <a:clrScheme name="Custom 7">
      <a:dk1>
        <a:srgbClr val="000000"/>
      </a:dk1>
      <a:lt1>
        <a:srgbClr val="FFFFFF"/>
      </a:lt1>
      <a:dk2>
        <a:srgbClr val="44546A"/>
      </a:dk2>
      <a:lt2>
        <a:srgbClr val="E7E6E6"/>
      </a:lt2>
      <a:accent1>
        <a:srgbClr val="37A797"/>
      </a:accent1>
      <a:accent2>
        <a:srgbClr val="1F88BD"/>
      </a:accent2>
      <a:accent3>
        <a:srgbClr val="E2D165"/>
      </a:accent3>
      <a:accent4>
        <a:srgbClr val="C0DC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Custom Design">
  <a:themeElements>
    <a:clrScheme name="Custom 7">
      <a:dk1>
        <a:srgbClr val="000000"/>
      </a:dk1>
      <a:lt1>
        <a:srgbClr val="FFFFFF"/>
      </a:lt1>
      <a:dk2>
        <a:srgbClr val="44546A"/>
      </a:dk2>
      <a:lt2>
        <a:srgbClr val="E7E6E6"/>
      </a:lt2>
      <a:accent1>
        <a:srgbClr val="37A797"/>
      </a:accent1>
      <a:accent2>
        <a:srgbClr val="1F88BD"/>
      </a:accent2>
      <a:accent3>
        <a:srgbClr val="E2D165"/>
      </a:accent3>
      <a:accent4>
        <a:srgbClr val="C0DC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enCal ppt ">
      <a:dk1>
        <a:srgbClr val="000000"/>
      </a:dk1>
      <a:lt1>
        <a:srgbClr val="FFFFFF"/>
      </a:lt1>
      <a:dk2>
        <a:srgbClr val="44546A"/>
      </a:dk2>
      <a:lt2>
        <a:srgbClr val="E7E6E6"/>
      </a:lt2>
      <a:accent1>
        <a:srgbClr val="37A797"/>
      </a:accent1>
      <a:accent2>
        <a:srgbClr val="1F88BD"/>
      </a:accent2>
      <a:accent3>
        <a:srgbClr val="E2D165"/>
      </a:accent3>
      <a:accent4>
        <a:srgbClr val="C7E4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Custom 7">
      <a:dk1>
        <a:srgbClr val="000000"/>
      </a:dk1>
      <a:lt1>
        <a:srgbClr val="FFFFFF"/>
      </a:lt1>
      <a:dk2>
        <a:srgbClr val="44546A"/>
      </a:dk2>
      <a:lt2>
        <a:srgbClr val="E7E6E6"/>
      </a:lt2>
      <a:accent1>
        <a:srgbClr val="37A797"/>
      </a:accent1>
      <a:accent2>
        <a:srgbClr val="1F88BD"/>
      </a:accent2>
      <a:accent3>
        <a:srgbClr val="E2D165"/>
      </a:accent3>
      <a:accent4>
        <a:srgbClr val="C0DCE9"/>
      </a:accent4>
      <a:accent5>
        <a:srgbClr val="F4E7A5"/>
      </a:accent5>
      <a:accent6>
        <a:srgbClr val="37A797"/>
      </a:accent6>
      <a:hlink>
        <a:srgbClr val="1F88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8511</Words>
  <Application>Microsoft Office PowerPoint</Application>
  <PresentationFormat>Widescreen</PresentationFormat>
  <Paragraphs>860</Paragraphs>
  <Slides>54</Slides>
  <Notes>54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54</vt:i4>
      </vt:variant>
    </vt:vector>
  </HeadingPairs>
  <TitlesOfParts>
    <vt:vector size="73" baseType="lpstr">
      <vt:lpstr>-apple-system</vt:lpstr>
      <vt:lpstr>Arial</vt:lpstr>
      <vt:lpstr>Arial</vt:lpstr>
      <vt:lpstr>Bodoni MT</vt:lpstr>
      <vt:lpstr>Calibri</vt:lpstr>
      <vt:lpstr>Calibri Light</vt:lpstr>
      <vt:lpstr>Century Gothic</vt:lpstr>
      <vt:lpstr>Courier New</vt:lpstr>
      <vt:lpstr>Times New Roman</vt:lpstr>
      <vt:lpstr>Tw Cen MT</vt:lpstr>
      <vt:lpstr>Wingdings</vt:lpstr>
      <vt:lpstr>ヒラギノ角ゴ Pro W3</vt:lpstr>
      <vt:lpstr>Custom Design</vt:lpstr>
      <vt:lpstr>6_Office Theme</vt:lpstr>
      <vt:lpstr>11_Custom Design</vt:lpstr>
      <vt:lpstr>12_Custom Design</vt:lpstr>
      <vt:lpstr>Office Theme</vt:lpstr>
      <vt:lpstr>1_Custom Design</vt:lpstr>
      <vt:lpstr>2_Custom Design</vt:lpstr>
      <vt:lpstr>PowerPoint Presentation</vt:lpstr>
      <vt:lpstr>PowerPoint Presentation</vt:lpstr>
      <vt:lpstr>PowerPoint Presentation</vt:lpstr>
      <vt:lpstr>PowerPoint Presentation</vt:lpstr>
      <vt:lpstr>Eligibility for BHT services</vt:lpstr>
      <vt:lpstr>Medical Necessity Criteria</vt:lpstr>
      <vt:lpstr>PowerPoint Presentation</vt:lpstr>
      <vt:lpstr>Updated ABA Referral Process</vt:lpstr>
      <vt:lpstr>PowerPoint Presentation</vt:lpstr>
      <vt:lpstr>Referral Form &amp; Processing (continued)</vt:lpstr>
      <vt:lpstr>Initial Treatment Authorization Request for an FBA</vt:lpstr>
      <vt:lpstr>PowerPoint Presentation</vt:lpstr>
      <vt:lpstr>PowerPoint Presentation</vt:lpstr>
      <vt:lpstr>PowerPoint Presentation</vt:lpstr>
      <vt:lpstr>PowerPoint Presentation</vt:lpstr>
      <vt:lpstr>FBA and Progress Report Requirements (continued)  </vt:lpstr>
      <vt:lpstr>PowerPoint Presentation</vt:lpstr>
      <vt:lpstr>PowerPoint Presentation</vt:lpstr>
      <vt:lpstr>Authorization Requests</vt:lpstr>
      <vt:lpstr>Authorization Requests</vt:lpstr>
      <vt:lpstr>PowerPoint Presentation</vt:lpstr>
      <vt:lpstr>BHT Treatment Services</vt:lpstr>
      <vt:lpstr>Non-Covered Services </vt:lpstr>
      <vt:lpstr>Non-Covered Services Continued</vt:lpstr>
      <vt:lpstr>BHT Treatment Services</vt:lpstr>
      <vt:lpstr>BHT Treatment Services</vt:lpstr>
      <vt:lpstr>BHT Treatment Services Continued</vt:lpstr>
      <vt:lpstr>Coordination with other providers</vt:lpstr>
      <vt:lpstr>Direct Supervision</vt:lpstr>
      <vt:lpstr>Indirect Supervision</vt:lpstr>
      <vt:lpstr>HCPCS Code Reminders</vt:lpstr>
      <vt:lpstr>Modifiers</vt:lpstr>
      <vt:lpstr>Reminders</vt:lpstr>
      <vt:lpstr>Graduation and Fading of Services</vt:lpstr>
      <vt:lpstr>No-Shows, Cancellations &amp; Other Issues</vt:lpstr>
      <vt:lpstr>PowerPoint Presentation</vt:lpstr>
      <vt:lpstr>Contact Us - Behavioral Health Dept.</vt:lpstr>
      <vt:lpstr>Citations</vt:lpstr>
      <vt:lpstr>PowerPoint Presentation</vt:lpstr>
      <vt:lpstr>PowerPoint Presentation</vt:lpstr>
      <vt:lpstr>PowerPoint Presentation</vt:lpstr>
      <vt:lpstr>Claim Timelines</vt:lpstr>
      <vt:lpstr>Claims Follow Up and Corrections</vt:lpstr>
      <vt:lpstr>PowerPoint Presentation</vt:lpstr>
      <vt:lpstr>PowerPoint Presentation</vt:lpstr>
      <vt:lpstr>PowerPoint Presentation</vt:lpstr>
      <vt:lpstr>How to identify Denials in the Portal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CenCal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Ginder</dc:creator>
  <cp:lastModifiedBy>Elizabeth Ginder</cp:lastModifiedBy>
  <cp:revision>69</cp:revision>
  <dcterms:created xsi:type="dcterms:W3CDTF">2022-06-07T17:31:19Z</dcterms:created>
  <dcterms:modified xsi:type="dcterms:W3CDTF">2022-07-11T17:58:00Z</dcterms:modified>
</cp:coreProperties>
</file>